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1"/>
  </p:handoutMasterIdLst>
  <p:sldIdLst>
    <p:sldId id="983" r:id="rId3"/>
    <p:sldId id="1184" r:id="rId4"/>
    <p:sldId id="1248" r:id="rId6"/>
    <p:sldId id="420" r:id="rId7"/>
    <p:sldId id="984" r:id="rId8"/>
    <p:sldId id="985" r:id="rId9"/>
    <p:sldId id="986" r:id="rId10"/>
    <p:sldId id="987" r:id="rId11"/>
    <p:sldId id="1369" r:id="rId12"/>
    <p:sldId id="1371" r:id="rId13"/>
    <p:sldId id="1313" r:id="rId14"/>
    <p:sldId id="989" r:id="rId15"/>
    <p:sldId id="1314" r:id="rId16"/>
    <p:sldId id="1311" r:id="rId17"/>
    <p:sldId id="1315" r:id="rId18"/>
    <p:sldId id="994" r:id="rId19"/>
    <p:sldId id="1091" r:id="rId20"/>
    <p:sldId id="1092" r:id="rId21"/>
    <p:sldId id="1093" r:id="rId22"/>
    <p:sldId id="999" r:id="rId23"/>
    <p:sldId id="1000" r:id="rId24"/>
    <p:sldId id="1006" r:id="rId25"/>
    <p:sldId id="1007" r:id="rId26"/>
    <p:sldId id="1317" r:id="rId27"/>
    <p:sldId id="1094" r:id="rId28"/>
    <p:sldId id="1062" r:id="rId29"/>
    <p:sldId id="1064" r:id="rId30"/>
    <p:sldId id="1065" r:id="rId31"/>
    <p:sldId id="1066" r:id="rId32"/>
    <p:sldId id="1067" r:id="rId33"/>
    <p:sldId id="1068" r:id="rId34"/>
    <p:sldId id="1069" r:id="rId35"/>
    <p:sldId id="1070" r:id="rId36"/>
    <p:sldId id="1086" r:id="rId37"/>
    <p:sldId id="1087" r:id="rId38"/>
    <p:sldId id="1402" r:id="rId39"/>
    <p:sldId id="1401" r:id="rId4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CAC81"/>
    <a:srgbClr val="2B855C"/>
    <a:srgbClr val="0C8882"/>
    <a:srgbClr val="014956"/>
    <a:srgbClr val="C6E6A1"/>
    <a:srgbClr val="C1E499"/>
    <a:srgbClr val="63E4FF"/>
    <a:srgbClr val="BFC0C1"/>
    <a:srgbClr val="C0C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8" autoAdjust="0"/>
    <p:restoredTop sz="93664" autoAdjust="0"/>
  </p:normalViewPr>
  <p:slideViewPr>
    <p:cSldViewPr>
      <p:cViewPr>
        <p:scale>
          <a:sx n="100" d="100"/>
          <a:sy n="100" d="100"/>
        </p:scale>
        <p:origin x="468" y="768"/>
      </p:cViewPr>
      <p:guideLst>
        <p:guide orient="horz" pos="1620"/>
        <p:guide pos="2880"/>
        <p:guide orient="horz" pos="2627"/>
        <p:guide pos="5771"/>
        <p:guide orient="horz" pos="29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58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419D4-6487-4A4C-B1FD-D930E9170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E1636-D908-4F5A-8C6C-3D1B3547CF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5EEFF-2679-467A-B247-40FD39B65F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546AA-2B12-4A85-93E3-4654050EBE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FB7D8-E2AC-465B-B5CB-2C15DA138D3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9585B2-E00E-48C0-B684-FC9E1256E08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 userDrawn="1"/>
        </p:nvSpPr>
        <p:spPr>
          <a:xfrm rot="5400000">
            <a:off x="3331822" y="-3340686"/>
            <a:ext cx="2480358" cy="914400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190500" dist="190500" dir="48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五边形 7"/>
          <p:cNvSpPr/>
          <p:nvPr userDrawn="1"/>
        </p:nvSpPr>
        <p:spPr>
          <a:xfrm rot="5400000">
            <a:off x="3461657" y="-3461658"/>
            <a:ext cx="2220685" cy="9144002"/>
          </a:xfrm>
          <a:prstGeom prst="homePlate">
            <a:avLst>
              <a:gd name="adj" fmla="val 54412"/>
            </a:avLst>
          </a:prstGeom>
          <a:solidFill>
            <a:srgbClr val="0C8882"/>
          </a:solidFill>
          <a:ln>
            <a:noFill/>
          </a:ln>
          <a:effectLst>
            <a:outerShdw blurRad="190500" dist="190500" dir="48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2736592" y="3539867"/>
            <a:ext cx="4141045" cy="5048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rgbClr val="0C888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点击输入章节标题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795032" y="1446398"/>
            <a:ext cx="1702253" cy="1702253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67000">
                <a:srgbClr val="FFFFFF"/>
              </a:gs>
              <a:gs pos="100000">
                <a:srgbClr val="CA0000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254000" dist="254000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1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3985028" y="1837613"/>
            <a:ext cx="1317604" cy="947738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rgbClr val="0C8882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096328" y="843558"/>
            <a:ext cx="786816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十字形 1"/>
          <p:cNvSpPr/>
          <p:nvPr userDrawn="1"/>
        </p:nvSpPr>
        <p:spPr>
          <a:xfrm>
            <a:off x="323528" y="267494"/>
            <a:ext cx="576064" cy="576064"/>
          </a:xfrm>
          <a:prstGeom prst="plus">
            <a:avLst/>
          </a:prstGeom>
          <a:solidFill>
            <a:srgbClr val="002060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21.pn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.jpeg"/><Relationship Id="rId3" Type="http://schemas.openxmlformats.org/officeDocument/2006/relationships/image" Target="../media/image3.GIF"/><Relationship Id="rId2" Type="http://schemas.openxmlformats.org/officeDocument/2006/relationships/image" Target="../media/image22.jpe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.jpeg"/><Relationship Id="rId3" Type="http://schemas.openxmlformats.org/officeDocument/2006/relationships/image" Target="../media/image23.pn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.jpeg"/><Relationship Id="rId3" Type="http://schemas.openxmlformats.org/officeDocument/2006/relationships/image" Target="../media/image24.pn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.jpeg"/><Relationship Id="rId3" Type="http://schemas.openxmlformats.org/officeDocument/2006/relationships/image" Target="../media/image25.pn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.GIF"/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5" Type="http://schemas.openxmlformats.org/officeDocument/2006/relationships/notesSlide" Target="../notesSlides/notesSlide20.xml"/><Relationship Id="rId24" Type="http://schemas.openxmlformats.org/officeDocument/2006/relationships/slideLayout" Target="../slideLayouts/slideLayout11.xml"/><Relationship Id="rId23" Type="http://schemas.openxmlformats.org/officeDocument/2006/relationships/image" Target="../media/image2.jpeg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22.xml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26.png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.jpeg"/><Relationship Id="rId3" Type="http://schemas.openxmlformats.org/officeDocument/2006/relationships/image" Target="../media/image3.GIF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.jpeg"/><Relationship Id="rId3" Type="http://schemas.openxmlformats.org/officeDocument/2006/relationships/image" Target="../media/image28.pn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.jpeg"/><Relationship Id="rId3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0.png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1.png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.GIF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.jpeg"/><Relationship Id="rId6" Type="http://schemas.openxmlformats.org/officeDocument/2006/relationships/image" Target="../media/image3.GIF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14.jpeg"/><Relationship Id="rId7" Type="http://schemas.openxmlformats.org/officeDocument/2006/relationships/tags" Target="../tags/tag3.xml"/><Relationship Id="rId6" Type="http://schemas.openxmlformats.org/officeDocument/2006/relationships/image" Target="../media/image13.jpeg"/><Relationship Id="rId5" Type="http://schemas.openxmlformats.org/officeDocument/2006/relationships/tags" Target="../tags/tag2.xml"/><Relationship Id="rId4" Type="http://schemas.openxmlformats.org/officeDocument/2006/relationships/image" Target="../media/image12.jpeg"/><Relationship Id="rId3" Type="http://schemas.openxmlformats.org/officeDocument/2006/relationships/tags" Target="../tags/tag1.xml"/><Relationship Id="rId20" Type="http://schemas.openxmlformats.org/officeDocument/2006/relationships/notesSlide" Target="../notesSlides/notesSlide6.xml"/><Relationship Id="rId2" Type="http://schemas.openxmlformats.org/officeDocument/2006/relationships/image" Target="../media/image3.GIF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2.jpeg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.jpeg"/><Relationship Id="rId5" Type="http://schemas.openxmlformats.org/officeDocument/2006/relationships/image" Target="../media/image15.jpe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tags" Target="../tags/tag15.xml"/><Relationship Id="rId3" Type="http://schemas.openxmlformats.org/officeDocument/2006/relationships/image" Target="../media/image2.jpeg"/><Relationship Id="rId2" Type="http://schemas.openxmlformats.org/officeDocument/2006/relationships/image" Target="../media/image3.GIF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7625" y="1787525"/>
            <a:ext cx="9048750" cy="1216660"/>
          </a:xfrm>
          <a:custGeom>
            <a:avLst/>
            <a:gdLst>
              <a:gd name="connsiteX0" fmla="*/ 0 w 12192001"/>
              <a:gd name="connsiteY0" fmla="*/ 0 h 2590292"/>
              <a:gd name="connsiteX1" fmla="*/ 12192001 w 12192001"/>
              <a:gd name="connsiteY1" fmla="*/ 0 h 2590292"/>
              <a:gd name="connsiteX2" fmla="*/ 12192001 w 12192001"/>
              <a:gd name="connsiteY2" fmla="*/ 2590292 h 2590292"/>
              <a:gd name="connsiteX3" fmla="*/ 0 w 12192001"/>
              <a:gd name="connsiteY3" fmla="*/ 2590292 h 259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2590292">
                <a:moveTo>
                  <a:pt x="0" y="0"/>
                </a:moveTo>
                <a:lnTo>
                  <a:pt x="12192001" y="0"/>
                </a:lnTo>
                <a:lnTo>
                  <a:pt x="12192001" y="2590292"/>
                </a:lnTo>
                <a:lnTo>
                  <a:pt x="0" y="259029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7625" y="1939925"/>
            <a:ext cx="9048750" cy="1034415"/>
          </a:xfrm>
          <a:custGeom>
            <a:avLst/>
            <a:gdLst>
              <a:gd name="connsiteX0" fmla="*/ 0 w 12192001"/>
              <a:gd name="connsiteY0" fmla="*/ 0 h 2201748"/>
              <a:gd name="connsiteX1" fmla="*/ 12192001 w 12192001"/>
              <a:gd name="connsiteY1" fmla="*/ 0 h 2201748"/>
              <a:gd name="connsiteX2" fmla="*/ 12192001 w 12192001"/>
              <a:gd name="connsiteY2" fmla="*/ 2201748 h 2201748"/>
              <a:gd name="connsiteX3" fmla="*/ 0 w 12192001"/>
              <a:gd name="connsiteY3" fmla="*/ 2201748 h 220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2201748">
                <a:moveTo>
                  <a:pt x="0" y="0"/>
                </a:moveTo>
                <a:lnTo>
                  <a:pt x="12192001" y="0"/>
                </a:lnTo>
                <a:lnTo>
                  <a:pt x="12192001" y="2201748"/>
                </a:lnTo>
                <a:lnTo>
                  <a:pt x="0" y="220174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6" name="任意多边形 105"/>
          <p:cNvSpPr/>
          <p:nvPr/>
        </p:nvSpPr>
        <p:spPr>
          <a:xfrm>
            <a:off x="0" y="1703726"/>
            <a:ext cx="9144001" cy="1360780"/>
          </a:xfrm>
          <a:custGeom>
            <a:avLst/>
            <a:gdLst>
              <a:gd name="connsiteX0" fmla="*/ 0 w 12192001"/>
              <a:gd name="connsiteY0" fmla="*/ 0 h 2590292"/>
              <a:gd name="connsiteX1" fmla="*/ 12192001 w 12192001"/>
              <a:gd name="connsiteY1" fmla="*/ 0 h 2590292"/>
              <a:gd name="connsiteX2" fmla="*/ 12192001 w 12192001"/>
              <a:gd name="connsiteY2" fmla="*/ 2590292 h 2590292"/>
              <a:gd name="connsiteX3" fmla="*/ 0 w 12192001"/>
              <a:gd name="connsiteY3" fmla="*/ 2590292 h 259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2590292">
                <a:moveTo>
                  <a:pt x="0" y="0"/>
                </a:moveTo>
                <a:lnTo>
                  <a:pt x="12192001" y="0"/>
                </a:lnTo>
                <a:lnTo>
                  <a:pt x="12192001" y="2590292"/>
                </a:lnTo>
                <a:lnTo>
                  <a:pt x="0" y="259029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07" name="任意多边形 106"/>
          <p:cNvSpPr/>
          <p:nvPr/>
        </p:nvSpPr>
        <p:spPr>
          <a:xfrm>
            <a:off x="0" y="1817652"/>
            <a:ext cx="9144001" cy="1156663"/>
          </a:xfrm>
          <a:custGeom>
            <a:avLst/>
            <a:gdLst>
              <a:gd name="connsiteX0" fmla="*/ 0 w 12192001"/>
              <a:gd name="connsiteY0" fmla="*/ 0 h 2201748"/>
              <a:gd name="connsiteX1" fmla="*/ 12192001 w 12192001"/>
              <a:gd name="connsiteY1" fmla="*/ 0 h 2201748"/>
              <a:gd name="connsiteX2" fmla="*/ 12192001 w 12192001"/>
              <a:gd name="connsiteY2" fmla="*/ 2201748 h 2201748"/>
              <a:gd name="connsiteX3" fmla="*/ 0 w 12192001"/>
              <a:gd name="connsiteY3" fmla="*/ 2201748 h 220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2201748">
                <a:moveTo>
                  <a:pt x="0" y="0"/>
                </a:moveTo>
                <a:lnTo>
                  <a:pt x="12192001" y="0"/>
                </a:lnTo>
                <a:lnTo>
                  <a:pt x="12192001" y="2201748"/>
                </a:lnTo>
                <a:lnTo>
                  <a:pt x="0" y="220174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55"/>
            <a:ext cx="9144000" cy="5173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8335" y="3004185"/>
            <a:ext cx="78479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南京市铁心桥社区卫生服务中心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主任     吴胜利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840" y="1223010"/>
            <a:ext cx="86556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4000" b="1" kern="10" spc="-1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百强社区卫生服务中心创建经验分享</a:t>
            </a: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447675" y="138430"/>
            <a:ext cx="816610" cy="809625"/>
          </a:xfrm>
          <a:prstGeom prst="ellipse">
            <a:avLst/>
          </a:prstGeom>
        </p:spPr>
      </p:pic>
      <p:sp>
        <p:nvSpPr>
          <p:cNvPr id="8220" name="页脚占位符 1"/>
          <p:cNvSpPr/>
          <p:nvPr>
            <p:ph type="ftr" sz="quarter" idx="11"/>
          </p:nvPr>
        </p:nvSpPr>
        <p:spPr>
          <a:xfrm>
            <a:off x="6075680" y="4729480"/>
            <a:ext cx="2949575" cy="263525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1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4521835"/>
            <a:ext cx="708660" cy="629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0"/>
                            </p:stCondLst>
                            <p:childTnLst>
                              <p:par>
                                <p:cTn id="13" presetID="4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  <p:bldP spid="4" grpId="5"/>
      <p:bldP spid="4" grpId="6"/>
      <p:bldP spid="4" grpId="7"/>
      <p:bldP spid="4" grpId="8"/>
      <p:bldP spid="4" grpId="9"/>
      <p:bldP spid="4" grpId="10"/>
      <p:bldP spid="4" grpId="11"/>
      <p:bldP spid="4" grpId="12"/>
      <p:bldP spid="4" grpId="13"/>
      <p:bldP spid="4" grpId="14"/>
      <p:bldP spid="4" grpId="15"/>
      <p:bldP spid="4" grpId="16"/>
      <p:bldP spid="7" grpId="0"/>
      <p:bldP spid="7" grpId="1"/>
      <p:bldP spid="7" grpId="2"/>
      <p:bldP spid="7" grpId="3"/>
      <p:bldP spid="7" grpId="4"/>
      <p:bldP spid="7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3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507365" y="48895"/>
            <a:ext cx="659765" cy="654050"/>
          </a:xfrm>
          <a:prstGeom prst="ellipse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233805" y="633730"/>
            <a:ext cx="7614920" cy="2667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828030" y="2853055"/>
            <a:ext cx="2955925" cy="2108200"/>
            <a:chOff x="5533" y="2642"/>
            <a:chExt cx="7716" cy="5218"/>
          </a:xfrm>
        </p:grpSpPr>
        <p:grpSp>
          <p:nvGrpSpPr>
            <p:cNvPr id="14" name="组合 13"/>
            <p:cNvGrpSpPr/>
            <p:nvPr/>
          </p:nvGrpSpPr>
          <p:grpSpPr>
            <a:xfrm>
              <a:off x="5533" y="2665"/>
              <a:ext cx="3747" cy="2557"/>
              <a:chOff x="6362" y="2915"/>
              <a:chExt cx="3033" cy="224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6362" y="2915"/>
                <a:ext cx="3033" cy="2244"/>
              </a:xfrm>
              <a:prstGeom prst="rect">
                <a:avLst/>
              </a:prstGeom>
              <a:solidFill>
                <a:schemeClr val="bg1"/>
              </a:solidFill>
              <a:ln w="28575" cmpd="dbl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4" name="图片 23" descr="C:\Users\THTF\Desktop\QQ截图20171215144255.jpgQQ截图20171215144255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6482" y="3046"/>
                <a:ext cx="2800" cy="2009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9713" y="2642"/>
              <a:ext cx="3523" cy="2570"/>
              <a:chOff x="10228" y="2905"/>
              <a:chExt cx="2746" cy="2245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228" y="2905"/>
                <a:ext cx="2746" cy="2245"/>
              </a:xfrm>
              <a:prstGeom prst="rect">
                <a:avLst/>
              </a:prstGeom>
              <a:solidFill>
                <a:schemeClr val="bg1"/>
              </a:solidFill>
              <a:ln w="28575" cmpd="dbl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6" name="图片 25" descr="C:\Users\THTF\Desktop\QQ截图20171215144240.jpgQQ截图20171215144240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0329" y="3092"/>
                <a:ext cx="2544" cy="1900"/>
              </a:xfrm>
              <a:prstGeom prst="rect">
                <a:avLst/>
              </a:prstGeom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5534" y="5362"/>
              <a:ext cx="3746" cy="2492"/>
              <a:chOff x="6684" y="5366"/>
              <a:chExt cx="2951" cy="224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684" y="5366"/>
                <a:ext cx="2951" cy="2244"/>
              </a:xfrm>
              <a:prstGeom prst="rect">
                <a:avLst/>
              </a:prstGeom>
              <a:solidFill>
                <a:schemeClr val="bg1"/>
              </a:solidFill>
              <a:ln w="28575" cmpd="dbl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7" name="图片 26" descr="疼痛专科"/>
              <p:cNvPicPr>
                <a:picLocks noChangeAspect="1"/>
              </p:cNvPicPr>
              <p:nvPr/>
            </p:nvPicPr>
            <p:blipFill>
              <a:blip r:embed="rId6"/>
              <a:srcRect l="2375" t="7578" r="4864" b="8648"/>
              <a:stretch>
                <a:fillRect/>
              </a:stretch>
            </p:blipFill>
            <p:spPr>
              <a:xfrm>
                <a:off x="6780" y="5483"/>
                <a:ext cx="2759" cy="2010"/>
              </a:xfrm>
              <a:prstGeom prst="rect">
                <a:avLst/>
              </a:prstGeom>
            </p:spPr>
          </p:pic>
        </p:grpSp>
        <p:grpSp>
          <p:nvGrpSpPr>
            <p:cNvPr id="18" name="组合 17"/>
            <p:cNvGrpSpPr/>
            <p:nvPr/>
          </p:nvGrpSpPr>
          <p:grpSpPr>
            <a:xfrm>
              <a:off x="9599" y="5368"/>
              <a:ext cx="3650" cy="2492"/>
              <a:chOff x="10514" y="5346"/>
              <a:chExt cx="2763" cy="213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0584" y="5346"/>
                <a:ext cx="2693" cy="2136"/>
              </a:xfrm>
              <a:prstGeom prst="rect">
                <a:avLst/>
              </a:prstGeom>
              <a:solidFill>
                <a:schemeClr val="bg1"/>
              </a:solidFill>
              <a:ln w="28575" cmpd="dbl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5" name="图片 24" descr="C:\Users\THTF\Desktop\QQ截图20171215144218.jpgQQ截图20171215144218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0514" y="5468"/>
                <a:ext cx="2543" cy="1910"/>
              </a:xfrm>
              <a:prstGeom prst="rect">
                <a:avLst/>
              </a:prstGeom>
            </p:spPr>
          </p:pic>
        </p:grpSp>
      </p:grpSp>
      <p:grpSp>
        <p:nvGrpSpPr>
          <p:cNvPr id="19" name="组合 18"/>
          <p:cNvGrpSpPr/>
          <p:nvPr/>
        </p:nvGrpSpPr>
        <p:grpSpPr>
          <a:xfrm>
            <a:off x="5828030" y="702945"/>
            <a:ext cx="2955290" cy="2062480"/>
            <a:chOff x="9314" y="1107"/>
            <a:chExt cx="4342" cy="2954"/>
          </a:xfrm>
        </p:grpSpPr>
        <p:sp>
          <p:nvSpPr>
            <p:cNvPr id="16" name="矩形 15"/>
            <p:cNvSpPr/>
            <p:nvPr/>
          </p:nvSpPr>
          <p:spPr>
            <a:xfrm>
              <a:off x="9314" y="1107"/>
              <a:ext cx="4343" cy="2955"/>
            </a:xfrm>
            <a:prstGeom prst="rect">
              <a:avLst/>
            </a:prstGeom>
            <a:solidFill>
              <a:schemeClr val="bg1"/>
            </a:solidFill>
            <a:ln w="28575" cmpd="dbl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7" y="1211"/>
              <a:ext cx="4172" cy="2746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049655" y="145415"/>
            <a:ext cx="3347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x-none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中心基本情况</a:t>
            </a:r>
            <a:endParaRPr lang="en-US" altLang="x-none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90245" y="862965"/>
            <a:ext cx="4769485" cy="4416425"/>
            <a:chOff x="1087" y="1359"/>
            <a:chExt cx="7511" cy="6955"/>
          </a:xfrm>
        </p:grpSpPr>
        <p:sp>
          <p:nvSpPr>
            <p:cNvPr id="102" name="文本框 101"/>
            <p:cNvSpPr txBox="1"/>
            <p:nvPr/>
          </p:nvSpPr>
          <p:spPr>
            <a:xfrm>
              <a:off x="1157" y="1359"/>
              <a:ext cx="7291" cy="11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285750" lvl="0" indent="-28575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en-US" altLang="zh-CN" sz="1400" b="0">
                  <a:solidFill>
                    <a:srgbClr val="002060"/>
                  </a:solidFill>
                  <a:latin typeface="仿宋_GB2312" charset="0"/>
                  <a:cs typeface="仿宋_GB2312" charset="0"/>
                </a:rPr>
                <a:t>  </a:t>
              </a:r>
              <a:r>
                <a:rPr lang="en-US" altLang="zh-CN" sz="140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_GB2312" charset="0"/>
                </a:rPr>
                <a:t>先后与南京市第一医院、江苏省中医院、江苏省人民医院建立医联体， </a:t>
              </a:r>
              <a:endParaRPr lang="en-US" altLang="zh-CN" sz="1400">
                <a:solidFill>
                  <a:srgbClr val="002060"/>
                </a:solidFill>
                <a:latin typeface="仿宋_GB2312" charset="0"/>
                <a:cs typeface="仿宋_GB2312" charset="0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644" y="2576"/>
              <a:ext cx="6945" cy="5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157" y="2635"/>
              <a:ext cx="7291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285750" lvl="0" indent="-28575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en-US" altLang="zh-CN" sz="1400" b="0">
                  <a:solidFill>
                    <a:srgbClr val="002060"/>
                  </a:solidFill>
                  <a:latin typeface="仿宋_GB2312" charset="0"/>
                  <a:cs typeface="仿宋_GB2312" charset="0"/>
                </a:rPr>
                <a:t>  </a:t>
              </a:r>
              <a:r>
                <a:rPr lang="en-US" altLang="zh-CN" sz="140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_GB2312" charset="0"/>
                </a:rPr>
                <a:t>江苏省人民医院住院医师规范化培养社区实践基地；</a:t>
              </a:r>
              <a:endParaRPr lang="en-US" altLang="zh-CN" sz="1400">
                <a:solidFill>
                  <a:srgbClr val="002060"/>
                </a:solidFill>
                <a:latin typeface="仿宋_GB2312" charset="0"/>
                <a:cs typeface="仿宋_GB2312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27" y="3553"/>
              <a:ext cx="7291" cy="11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285750" lvl="0" indent="-28575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en-US" altLang="zh-CN" sz="1400" b="0">
                  <a:solidFill>
                    <a:srgbClr val="002060"/>
                  </a:solidFill>
                  <a:latin typeface="仿宋_GB2312" charset="0"/>
                  <a:cs typeface="仿宋_GB2312" charset="0"/>
                </a:rPr>
                <a:t>  </a:t>
              </a:r>
              <a:r>
                <a:rPr lang="en-US" altLang="zh-CN" sz="140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_GB2312" charset="0"/>
                </a:rPr>
                <a:t>疼痛康复科、糖尿病专科、外科、口腔科是南京市基层医疗机构特色科室；</a:t>
              </a:r>
              <a:endParaRPr lang="en-US" altLang="zh-CN" sz="1400">
                <a:solidFill>
                  <a:srgbClr val="002060"/>
                </a:solidFill>
                <a:latin typeface="仿宋_GB2312" charset="0"/>
                <a:cs typeface="仿宋_GB2312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53" y="3494"/>
              <a:ext cx="6945" cy="5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157" y="4852"/>
              <a:ext cx="7291" cy="11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285750" lvl="0" indent="-28575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en-US" altLang="zh-CN" sz="140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_GB2312" charset="0"/>
                </a:rPr>
                <a:t>   拥有江苏省基层医院骨干人才3名、南京市基层骨干人才5名。</a:t>
              </a:r>
              <a:endParaRPr lang="en-US" altLang="zh-CN" sz="1400">
                <a:solidFill>
                  <a:srgbClr val="002060"/>
                </a:solidFill>
                <a:latin typeface="仿宋_GB2312" charset="0"/>
                <a:cs typeface="仿宋_GB2312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644" y="4794"/>
              <a:ext cx="6945" cy="5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087" y="6135"/>
              <a:ext cx="7502" cy="21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285750" lvl="0" indent="-28575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en-US" altLang="zh-CN" sz="140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_GB2312" charset="0"/>
                </a:rPr>
                <a:t>   近几年来在人才队伍建设、医联体建设、特色科室建设、家庭医生签约服务、绩效管理方面取得一定成绩，得到上级主管部门和同行的认可。</a:t>
              </a:r>
              <a:endParaRPr lang="en-US" altLang="zh-CN" sz="1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_GB2312" charset="0"/>
              </a:endParaRPr>
            </a:p>
            <a:p>
              <a:pPr lvl="0" indent="0">
                <a:lnSpc>
                  <a:spcPct val="150000"/>
                </a:lnSpc>
              </a:pPr>
              <a:r>
                <a:rPr lang="en-US" altLang="zh-CN" sz="1400">
                  <a:solidFill>
                    <a:srgbClr val="002060"/>
                  </a:solidFill>
                  <a:latin typeface="仿宋_GB2312" charset="0"/>
                  <a:cs typeface="仿宋_GB2312" charset="0"/>
                </a:rPr>
                <a:t>   </a:t>
              </a:r>
              <a:endParaRPr lang="en-US" altLang="zh-CN" sz="1400">
                <a:solidFill>
                  <a:srgbClr val="002060"/>
                </a:solidFill>
                <a:latin typeface="仿宋_GB2312" charset="0"/>
                <a:cs typeface="仿宋_GB2312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1653" y="6060"/>
              <a:ext cx="6945" cy="5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9180830" cy="516191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95350" y="2431415"/>
            <a:ext cx="8766175" cy="504825"/>
          </a:xfrm>
        </p:spPr>
        <p:txBody>
          <a:bodyPr/>
          <a:lstStyle/>
          <a:p>
            <a:pPr algn="l"/>
            <a:r>
              <a:rPr lang="zh-CN" alt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+mn-ea"/>
                <a:sym typeface="+mn-ea"/>
              </a:rPr>
              <a:t>二、百强中心应该是什么样？</a:t>
            </a:r>
            <a:endParaRPr lang="zh-CN" alt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/>
            <a:endParaRPr lang="zh-CN" altLang="en-US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583565" y="67945"/>
            <a:ext cx="974725" cy="985520"/>
          </a:xfrm>
          <a:prstGeom prst="ellipse">
            <a:avLst/>
          </a:prstGeom>
        </p:spPr>
      </p:pic>
      <p:sp>
        <p:nvSpPr>
          <p:cNvPr id="8220" name="页脚占位符 1"/>
          <p:cNvSpPr/>
          <p:nvPr>
            <p:ph type="ftr" sz="quarter" idx="11"/>
          </p:nvPr>
        </p:nvSpPr>
        <p:spPr>
          <a:xfrm>
            <a:off x="6075680" y="472948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4521835"/>
            <a:ext cx="802640" cy="713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8890"/>
            <a:ext cx="9180830" cy="516191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564640" y="1114425"/>
            <a:ext cx="5095932" cy="3112135"/>
            <a:chOff x="1960" y="1433"/>
            <a:chExt cx="8820" cy="3651"/>
          </a:xfrm>
        </p:grpSpPr>
        <p:grpSp>
          <p:nvGrpSpPr>
            <p:cNvPr id="11" name="组合 10"/>
            <p:cNvGrpSpPr/>
            <p:nvPr/>
          </p:nvGrpSpPr>
          <p:grpSpPr>
            <a:xfrm rot="0">
              <a:off x="1960" y="1433"/>
              <a:ext cx="8820" cy="2642"/>
              <a:chOff x="6133" y="2039"/>
              <a:chExt cx="8820" cy="2642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6674" y="2992"/>
                <a:ext cx="8278" cy="691"/>
              </a:xfrm>
              <a:prstGeom prst="roundRect">
                <a:avLst>
                  <a:gd name="adj" fmla="val 20450"/>
                </a:avLst>
              </a:pr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18900000" scaled="0"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68580" tIns="34290" rIns="68580" bIns="34290" rtlCol="0" anchor="ctr"/>
              <a:lstStyle/>
              <a:p>
                <a:pPr marL="457200" indent="-457200" algn="l">
                  <a:buClr>
                    <a:srgbClr val="002060"/>
                  </a:buClr>
                  <a:buSzPct val="135000"/>
                  <a:buFont typeface="Wingdings" panose="05000000000000000000" charset="0"/>
                  <a:buChar char=""/>
                </a:pPr>
                <a:endPara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6674" y="3990"/>
                <a:ext cx="8278" cy="691"/>
              </a:xfrm>
              <a:prstGeom prst="roundRect">
                <a:avLst>
                  <a:gd name="adj" fmla="val 20450"/>
                </a:avLst>
              </a:pr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18900000" scaled="0"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68580" tIns="34290" rIns="68580" bIns="34290" rtlCol="0" anchor="ctr"/>
              <a:lstStyle/>
              <a:p>
                <a:pPr marL="457200" indent="-457200" algn="l">
                  <a:buClr>
                    <a:srgbClr val="002060"/>
                  </a:buClr>
                  <a:buSzPct val="135000"/>
                  <a:buFont typeface="Wingdings" panose="05000000000000000000" charset="0"/>
                  <a:buChar char=""/>
                </a:pPr>
                <a:endPara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674" y="2039"/>
                <a:ext cx="8278" cy="691"/>
              </a:xfrm>
              <a:prstGeom prst="roundRect">
                <a:avLst>
                  <a:gd name="adj" fmla="val 20450"/>
                </a:avLst>
              </a:pr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18900000" scaled="0"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68580" tIns="34290" rIns="68580" bIns="34290" rtlCol="0" anchor="ctr"/>
              <a:lstStyle/>
              <a:p>
                <a:pPr marL="457200" indent="-457200" algn="l">
                  <a:buClr>
                    <a:srgbClr val="002060"/>
                  </a:buClr>
                  <a:buSzPct val="135000"/>
                  <a:buFont typeface="Wingdings" panose="05000000000000000000" charset="0"/>
                  <a:buChar char=""/>
                </a:pPr>
                <a:endPara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文本框 42"/>
              <p:cNvSpPr txBox="1"/>
              <p:nvPr/>
            </p:nvSpPr>
            <p:spPr>
              <a:xfrm>
                <a:off x="6133" y="4152"/>
                <a:ext cx="7679" cy="367"/>
              </a:xfrm>
              <a:prstGeom prst="rect">
                <a:avLst/>
              </a:prstGeom>
              <a:noFill/>
            </p:spPr>
            <p:txBody>
              <a:bodyPr wrap="square" lIns="68579" tIns="34289" rIns="68579" bIns="34289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marL="285750" indent="-285750" algn="l">
                  <a:lnSpc>
                    <a:spcPct val="100000"/>
                  </a:lnSpc>
                  <a:buClr>
                    <a:srgbClr val="002060"/>
                  </a:buClr>
                  <a:buSzPct val="135000"/>
                  <a:buFont typeface="Wingdings" panose="05000000000000000000" charset="0"/>
                  <a:buChar char=""/>
                </a:pPr>
                <a:r>
                  <a:rPr lang="en-US" altLang="zh-CN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cs typeface="+mn-cs"/>
                    <a:sym typeface="+mn-ea"/>
                  </a:rPr>
                  <a:t>3</a:t>
                </a:r>
                <a:r>
                  <a:rPr lang="zh-CN" alt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cs typeface="+mn-cs"/>
                    <a:sym typeface="+mn-ea"/>
                  </a:rPr>
                  <a:t>、机构管理精（</a:t>
                </a:r>
                <a:r>
                  <a:rPr lang="en-US" altLang="zh-CN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cs typeface="+mn-cs"/>
                    <a:sym typeface="+mn-ea"/>
                  </a:rPr>
                  <a:t>110</a:t>
                </a:r>
                <a:r>
                  <a:rPr lang="zh-CN" alt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cs typeface="+mn-cs"/>
                    <a:sym typeface="+mn-ea"/>
                  </a:rPr>
                  <a:t>分）</a:t>
                </a:r>
                <a:endParaRPr lang="zh-CN" altLang="en-US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38" name="文本框 25"/>
              <p:cNvSpPr txBox="1"/>
              <p:nvPr/>
            </p:nvSpPr>
            <p:spPr>
              <a:xfrm>
                <a:off x="6133" y="2202"/>
                <a:ext cx="8820" cy="367"/>
              </a:xfrm>
              <a:prstGeom prst="rect">
                <a:avLst/>
              </a:prstGeom>
              <a:noFill/>
            </p:spPr>
            <p:txBody>
              <a:bodyPr wrap="square" lIns="68579" tIns="34289" rIns="68579" bIns="34289" rtlCol="0">
                <a:spAutoFit/>
              </a:bodyPr>
              <a:lstStyle/>
              <a:p>
                <a:pPr marL="285750" indent="-285750" algn="l">
                  <a:buClr>
                    <a:srgbClr val="002060"/>
                  </a:buClr>
                  <a:buSzPct val="135000"/>
                  <a:buFont typeface="Wingdings" panose="05000000000000000000" charset="0"/>
                  <a:buChar char=""/>
                </a:pPr>
                <a:r>
                  <a:rPr lang="en-US" altLang="zh-CN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、服务能力强（</a:t>
                </a:r>
                <a:r>
                  <a:rPr lang="en-US" altLang="zh-CN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240</a:t>
                </a:r>
                <a:r>
                  <a:rPr lang="zh-CN" alt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分）</a:t>
                </a:r>
                <a:endParaRPr lang="zh-CN" altLang="en-US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9" name="文本框 39"/>
              <p:cNvSpPr txBox="1"/>
              <p:nvPr/>
            </p:nvSpPr>
            <p:spPr>
              <a:xfrm>
                <a:off x="6133" y="3154"/>
                <a:ext cx="8181" cy="367"/>
              </a:xfrm>
              <a:prstGeom prst="rect">
                <a:avLst/>
              </a:prstGeom>
              <a:noFill/>
            </p:spPr>
            <p:txBody>
              <a:bodyPr wrap="square" lIns="68579" tIns="34289" rIns="68579" bIns="34289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marL="285750" indent="-285750" algn="l">
                  <a:buClr>
                    <a:srgbClr val="002060"/>
                  </a:buClr>
                  <a:buSzPct val="135000"/>
                  <a:buFont typeface="Wingdings" panose="05000000000000000000" charset="0"/>
                  <a:buChar char=""/>
                </a:pPr>
                <a:r>
                  <a:rPr lang="en-US" altLang="zh-CN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cs typeface="+mn-cs"/>
                    <a:sym typeface="+mn-ea"/>
                  </a:rPr>
                  <a:t>2</a:t>
                </a:r>
                <a:r>
                  <a:rPr lang="zh-CN" alt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cs typeface="+mn-cs"/>
                    <a:sym typeface="+mn-ea"/>
                  </a:rPr>
                  <a:t>、服务质量优（</a:t>
                </a:r>
                <a:r>
                  <a:rPr lang="en-US" altLang="zh-CN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cs typeface="+mn-cs"/>
                    <a:sym typeface="+mn-ea"/>
                  </a:rPr>
                  <a:t>120</a:t>
                </a:r>
                <a:r>
                  <a:rPr lang="zh-CN" alt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cs typeface="+mn-cs"/>
                    <a:sym typeface="+mn-ea"/>
                  </a:rPr>
                  <a:t>分）</a:t>
                </a:r>
                <a:endParaRPr lang="zh-CN" altLang="en-US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圆角矩形 14"/>
            <p:cNvSpPr/>
            <p:nvPr/>
          </p:nvSpPr>
          <p:spPr>
            <a:xfrm>
              <a:off x="2498" y="4393"/>
              <a:ext cx="8278" cy="691"/>
            </a:xfrm>
            <a:prstGeom prst="roundRect">
              <a:avLst>
                <a:gd name="adj" fmla="val 20450"/>
              </a:avLst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18900000" scaled="0"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8580" tIns="34290" rIns="68580" bIns="34290" rtlCol="0" anchor="ctr"/>
            <a:lstStyle/>
            <a:p>
              <a:pPr marL="457200" indent="-457200" algn="l">
                <a:buClr>
                  <a:srgbClr val="002060"/>
                </a:buClr>
                <a:buSzPct val="135000"/>
                <a:buFont typeface="Wingdings" panose="05000000000000000000" charset="0"/>
                <a:buChar char=""/>
              </a:pP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42"/>
            <p:cNvSpPr txBox="1"/>
            <p:nvPr/>
          </p:nvSpPr>
          <p:spPr>
            <a:xfrm>
              <a:off x="1960" y="4554"/>
              <a:ext cx="7464" cy="367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>
              <a:defPPr>
                <a:defRPr lang="zh-CN"/>
              </a:defPPr>
              <a:lvl1pPr>
                <a:defRPr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marL="285750" indent="-285750" algn="l">
                <a:buClr>
                  <a:srgbClr val="002060"/>
                </a:buClr>
                <a:buSzPct val="135000"/>
                <a:buFont typeface="Wingdings" panose="05000000000000000000" charset="0"/>
                <a:buChar char="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sym typeface="+mn-ea"/>
                </a:rPr>
                <a:t>、保障条件好（</a:t>
              </a: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sym typeface="+mn-ea"/>
                </a:rPr>
                <a:t>50</a:t>
              </a:r>
              <a:r>
                <a:rPr lang="zh-CN" altLang="en-US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sym typeface="+mn-ea"/>
                </a:rPr>
                <a:t>分）</a:t>
              </a:r>
              <a:endPara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8220" name="页脚占位符 1"/>
          <p:cNvSpPr/>
          <p:nvPr>
            <p:ph type="ftr" sz="quarter" idx="11"/>
          </p:nvPr>
        </p:nvSpPr>
        <p:spPr>
          <a:xfrm>
            <a:off x="6075680" y="472948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4521835"/>
            <a:ext cx="802640" cy="713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"/>
          <p:cNvSpPr txBox="1"/>
          <p:nvPr/>
        </p:nvSpPr>
        <p:spPr>
          <a:xfrm>
            <a:off x="1182370" y="281305"/>
            <a:ext cx="606742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indent="0" algn="l">
              <a:buClr>
                <a:srgbClr val="002060"/>
              </a:buClr>
              <a:buSzPct val="135000"/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百强中心应该是什么样？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7995" y="843915"/>
            <a:ext cx="8712835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718820" cy="71247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9180830" cy="516191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13560" y="2427605"/>
            <a:ext cx="5516245" cy="504825"/>
          </a:xfrm>
        </p:spPr>
        <p:txBody>
          <a:bodyPr/>
          <a:lstStyle/>
          <a:p>
            <a:pPr algn="l"/>
            <a:r>
              <a:rPr lang="zh-CN" alt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+mn-ea"/>
                <a:sym typeface="+mn-ea"/>
              </a:rPr>
              <a:t>三、创建技巧与方法</a:t>
            </a:r>
            <a:endParaRPr lang="zh-CN" alt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/>
            <a:endParaRPr lang="zh-CN" altLang="en-US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583565" y="67945"/>
            <a:ext cx="974725" cy="985520"/>
          </a:xfrm>
          <a:prstGeom prst="ellipse">
            <a:avLst/>
          </a:prstGeom>
        </p:spPr>
      </p:pic>
      <p:sp>
        <p:nvSpPr>
          <p:cNvPr id="8220" name="页脚占位符 1"/>
          <p:cNvSpPr/>
          <p:nvPr>
            <p:ph type="ftr" sz="quarter" idx="11"/>
          </p:nvPr>
        </p:nvSpPr>
        <p:spPr>
          <a:xfrm>
            <a:off x="6075680" y="472948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4521835"/>
            <a:ext cx="802640" cy="713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8890"/>
            <a:ext cx="9180830" cy="5161915"/>
          </a:xfrm>
          <a:prstGeom prst="rect">
            <a:avLst/>
          </a:prstGeom>
        </p:spPr>
      </p:pic>
      <p:sp>
        <p:nvSpPr>
          <p:cNvPr id="8220" name="页脚占位符 1"/>
          <p:cNvSpPr/>
          <p:nvPr>
            <p:ph type="ftr" sz="quarter" idx="3"/>
          </p:nvPr>
        </p:nvSpPr>
        <p:spPr>
          <a:xfrm>
            <a:off x="6075680" y="472948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4521835"/>
            <a:ext cx="802640" cy="713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3"/>
          <p:cNvSpPr txBox="1"/>
          <p:nvPr/>
        </p:nvSpPr>
        <p:spPr>
          <a:xfrm>
            <a:off x="1215390" y="172085"/>
            <a:ext cx="606742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indent="0" algn="l">
              <a:buClr>
                <a:srgbClr val="002060"/>
              </a:buClr>
              <a:buSzPct val="135000"/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创建技巧与方法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36090" y="939165"/>
            <a:ext cx="4786630" cy="3455035"/>
            <a:chOff x="2734" y="1479"/>
            <a:chExt cx="7538" cy="5441"/>
          </a:xfrm>
        </p:grpSpPr>
        <p:grpSp>
          <p:nvGrpSpPr>
            <p:cNvPr id="59" name="组合 58"/>
            <p:cNvGrpSpPr/>
            <p:nvPr/>
          </p:nvGrpSpPr>
          <p:grpSpPr>
            <a:xfrm>
              <a:off x="2734" y="1479"/>
              <a:ext cx="7538" cy="2575"/>
              <a:chOff x="2495" y="1489"/>
              <a:chExt cx="8285" cy="3276"/>
            </a:xfrm>
          </p:grpSpPr>
          <p:grpSp>
            <p:nvGrpSpPr>
              <p:cNvPr id="60" name="组合 59"/>
              <p:cNvGrpSpPr/>
              <p:nvPr/>
            </p:nvGrpSpPr>
            <p:grpSpPr>
              <a:xfrm rot="0">
                <a:off x="2495" y="1489"/>
                <a:ext cx="8285" cy="2440"/>
                <a:chOff x="6668" y="2095"/>
                <a:chExt cx="8285" cy="2440"/>
              </a:xfrm>
            </p:grpSpPr>
            <p:sp>
              <p:nvSpPr>
                <p:cNvPr id="61" name="圆角矩形 60"/>
                <p:cNvSpPr/>
                <p:nvPr/>
              </p:nvSpPr>
              <p:spPr>
                <a:xfrm>
                  <a:off x="6674" y="2992"/>
                  <a:ext cx="8278" cy="691"/>
                </a:xfrm>
                <a:prstGeom prst="roundRect">
                  <a:avLst>
                    <a:gd name="adj" fmla="val 20450"/>
                  </a:avLst>
                </a:pr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189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68580" tIns="34290" rIns="68580" bIns="34290" rtlCol="0" anchor="ctr"/>
                <a:p>
                  <a:pPr indent="0" algn="l">
                    <a:buClr>
                      <a:srgbClr val="002060"/>
                    </a:buClr>
                    <a:buSzPct val="135000"/>
                    <a:buFont typeface="Wingdings" panose="05000000000000000000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微软雅黑" panose="020B0503020204020204" pitchFamily="34" charset="-122"/>
                      <a:sym typeface="Arial" panose="020B0604020202020204" pitchFamily="34" charset="0"/>
                    </a:rPr>
                    <a:t>2、紧扣标准，明确任务</a:t>
                  </a:r>
                  <a:endPara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2" name="圆角矩形 61"/>
                <p:cNvSpPr/>
                <p:nvPr/>
              </p:nvSpPr>
              <p:spPr>
                <a:xfrm>
                  <a:off x="6668" y="3844"/>
                  <a:ext cx="8278" cy="691"/>
                </a:xfrm>
                <a:prstGeom prst="roundRect">
                  <a:avLst>
                    <a:gd name="adj" fmla="val 20450"/>
                  </a:avLst>
                </a:pr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189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68580" tIns="34290" rIns="68580" bIns="34290" rtlCol="0" anchor="ctr"/>
                <a:p>
                  <a:pPr indent="0" algn="l">
                    <a:buClr>
                      <a:srgbClr val="002060"/>
                    </a:buClr>
                    <a:buSzPct val="135000"/>
                    <a:buFont typeface="Wingdings" panose="05000000000000000000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微软雅黑" panose="020B0503020204020204" pitchFamily="34" charset="-122"/>
                      <a:sym typeface="Arial" panose="020B0604020202020204" pitchFamily="34" charset="0"/>
                    </a:rPr>
                    <a:t>3、责任到人，全员参与</a:t>
                  </a:r>
                  <a:endPara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圆角矩形 62"/>
                <p:cNvSpPr/>
                <p:nvPr/>
              </p:nvSpPr>
              <p:spPr>
                <a:xfrm>
                  <a:off x="6674" y="2109"/>
                  <a:ext cx="8278" cy="691"/>
                </a:xfrm>
                <a:prstGeom prst="roundRect">
                  <a:avLst>
                    <a:gd name="adj" fmla="val 20450"/>
                  </a:avLst>
                </a:pr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189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68580" tIns="34290" rIns="68580" bIns="34290" rtlCol="0" anchor="ctr"/>
                <a:p>
                  <a:pPr indent="0" algn="l">
                    <a:buClr>
                      <a:srgbClr val="002060"/>
                    </a:buClr>
                    <a:buSzPct val="135000"/>
                    <a:buFont typeface="Wingdings" panose="05000000000000000000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微软雅黑" panose="020B0503020204020204" pitchFamily="34" charset="-122"/>
                      <a:sym typeface="Arial" panose="020B0604020202020204" pitchFamily="34" charset="0"/>
                    </a:rPr>
                    <a:t>1、统一思想，提高认识</a:t>
                  </a:r>
                  <a:endPara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>
                  <a:off x="6675" y="2978"/>
                  <a:ext cx="8278" cy="691"/>
                </a:xfrm>
                <a:prstGeom prst="roundRect">
                  <a:avLst>
                    <a:gd name="adj" fmla="val 20450"/>
                  </a:avLst>
                </a:pr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189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68580" tIns="34290" rIns="68580" bIns="34290" rtlCol="0" anchor="ctr"/>
                <a:p>
                  <a:pPr indent="0" algn="l">
                    <a:buClr>
                      <a:srgbClr val="002060"/>
                    </a:buClr>
                    <a:buSzPct val="135000"/>
                    <a:buFont typeface="Wingdings" panose="05000000000000000000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微软雅黑" panose="020B0503020204020204" pitchFamily="34" charset="-122"/>
                      <a:sym typeface="Arial" panose="020B0604020202020204" pitchFamily="34" charset="0"/>
                    </a:rPr>
                    <a:t>2、紧扣标准，明确任务</a:t>
                  </a:r>
                  <a:endPara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6675" y="2095"/>
                  <a:ext cx="8278" cy="691"/>
                </a:xfrm>
                <a:prstGeom prst="roundRect">
                  <a:avLst>
                    <a:gd name="adj" fmla="val 20450"/>
                  </a:avLst>
                </a:pr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189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68580" tIns="34290" rIns="68580" bIns="34290" rtlCol="0" anchor="ctr"/>
                <a:p>
                  <a:pPr indent="0" algn="l">
                    <a:buClr>
                      <a:srgbClr val="002060"/>
                    </a:buClr>
                    <a:buSzPct val="135000"/>
                    <a:buFont typeface="Wingdings" panose="05000000000000000000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微软雅黑" panose="020B0503020204020204" pitchFamily="34" charset="-122"/>
                      <a:sym typeface="Arial" panose="020B0604020202020204" pitchFamily="34" charset="0"/>
                    </a:rPr>
                    <a:t>1、统一思想，提高认识</a:t>
                  </a:r>
                  <a:endPara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6" name="圆角矩形 65"/>
              <p:cNvSpPr/>
              <p:nvPr/>
            </p:nvSpPr>
            <p:spPr>
              <a:xfrm>
                <a:off x="2498" y="4074"/>
                <a:ext cx="8278" cy="691"/>
              </a:xfrm>
              <a:prstGeom prst="roundRect">
                <a:avLst>
                  <a:gd name="adj" fmla="val 20450"/>
                </a:avLst>
              </a:pr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18900000" scaled="0"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68580" tIns="34290" rIns="68580" bIns="34290" rtlCol="0" anchor="ctr"/>
              <a:p>
                <a:pPr indent="0" algn="l">
                  <a:buClr>
                    <a:srgbClr val="002060"/>
                  </a:buClr>
                  <a:buSzPct val="135000"/>
                  <a:buFont typeface="Wingdings" panose="05000000000000000000" charset="0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rPr>
                  <a:t>4、梳理问题，抓好整改</a:t>
                </a:r>
                <a:endPara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2734" y="4190"/>
              <a:ext cx="7538" cy="2731"/>
              <a:chOff x="2495" y="1453"/>
              <a:chExt cx="8285" cy="3201"/>
            </a:xfrm>
          </p:grpSpPr>
          <p:grpSp>
            <p:nvGrpSpPr>
              <p:cNvPr id="68" name="组合 67"/>
              <p:cNvGrpSpPr/>
              <p:nvPr/>
            </p:nvGrpSpPr>
            <p:grpSpPr>
              <a:xfrm rot="0">
                <a:off x="2499" y="1453"/>
                <a:ext cx="8281" cy="2366"/>
                <a:chOff x="6672" y="2059"/>
                <a:chExt cx="8281" cy="2366"/>
              </a:xfrm>
            </p:grpSpPr>
            <p:sp>
              <p:nvSpPr>
                <p:cNvPr id="69" name="圆角矩形 68"/>
                <p:cNvSpPr/>
                <p:nvPr/>
              </p:nvSpPr>
              <p:spPr>
                <a:xfrm>
                  <a:off x="6675" y="2898"/>
                  <a:ext cx="8278" cy="691"/>
                </a:xfrm>
                <a:prstGeom prst="roundRect">
                  <a:avLst>
                    <a:gd name="adj" fmla="val 20450"/>
                  </a:avLst>
                </a:pr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189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68580" tIns="34290" rIns="68580" bIns="34290" rtlCol="0" anchor="ctr"/>
                <a:p>
                  <a:pPr indent="0" algn="l">
                    <a:buClr>
                      <a:srgbClr val="002060"/>
                    </a:buClr>
                    <a:buSzPct val="135000"/>
                    <a:buFont typeface="Wingdings" panose="05000000000000000000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微软雅黑" panose="020B0503020204020204" pitchFamily="34" charset="-122"/>
                      <a:sym typeface="Arial" panose="020B0604020202020204" pitchFamily="34" charset="0"/>
                    </a:rPr>
                    <a:t>6、对上争取，多方协作</a:t>
                  </a:r>
                  <a:endPara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>
                  <a:off x="6675" y="3734"/>
                  <a:ext cx="8278" cy="691"/>
                </a:xfrm>
                <a:prstGeom prst="roundRect">
                  <a:avLst>
                    <a:gd name="adj" fmla="val 20450"/>
                  </a:avLst>
                </a:pr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189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68580" tIns="34290" rIns="68580" bIns="34290" rtlCol="0" anchor="ctr"/>
                <a:p>
                  <a:pPr indent="0" algn="l">
                    <a:buClr>
                      <a:srgbClr val="002060"/>
                    </a:buClr>
                    <a:buSzPct val="135000"/>
                    <a:buFont typeface="Wingdings" panose="05000000000000000000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微软雅黑" panose="020B0503020204020204" pitchFamily="34" charset="-122"/>
                      <a:sym typeface="Arial" panose="020B0604020202020204" pitchFamily="34" charset="0"/>
                    </a:rPr>
                    <a:t>7、应知应会，人人掌握</a:t>
                  </a:r>
                  <a:endPara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>
                  <a:off x="6672" y="2059"/>
                  <a:ext cx="8278" cy="691"/>
                </a:xfrm>
                <a:prstGeom prst="roundRect">
                  <a:avLst>
                    <a:gd name="adj" fmla="val 20450"/>
                  </a:avLst>
                </a:prstGeom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18900000" scaled="0"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68580" tIns="34290" rIns="68580" bIns="34290" rtlCol="0" anchor="ctr"/>
                <a:p>
                  <a:pPr indent="0" algn="l">
                    <a:buClr>
                      <a:srgbClr val="002060"/>
                    </a:buClr>
                    <a:buSzPct val="135000"/>
                    <a:buFont typeface="Wingdings" panose="05000000000000000000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微软雅黑" panose="020B0503020204020204" pitchFamily="34" charset="-122"/>
                      <a:sym typeface="Arial" panose="020B0604020202020204" pitchFamily="34" charset="0"/>
                    </a:rPr>
                    <a:t>5、突出重点，紧抓难点</a:t>
                  </a:r>
                  <a:endPara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2" name="圆角矩形 71"/>
              <p:cNvSpPr/>
              <p:nvPr/>
            </p:nvSpPr>
            <p:spPr>
              <a:xfrm>
                <a:off x="2495" y="3963"/>
                <a:ext cx="8278" cy="691"/>
              </a:xfrm>
              <a:prstGeom prst="roundRect">
                <a:avLst>
                  <a:gd name="adj" fmla="val 20450"/>
                </a:avLst>
              </a:pr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18900000" scaled="0"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68580" tIns="34290" rIns="68580" bIns="34290" rtlCol="0" anchor="ctr"/>
              <a:p>
                <a:pPr indent="0" algn="l">
                  <a:buClr>
                    <a:srgbClr val="002060"/>
                  </a:buClr>
                  <a:buSzPct val="135000"/>
                  <a:buFont typeface="Wingdings" panose="05000000000000000000" charset="0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 panose="020B0503020204020204" pitchFamily="34" charset="-122"/>
                    <a:sym typeface="Arial" panose="020B0604020202020204" pitchFamily="34" charset="0"/>
                  </a:rPr>
                  <a:t>8、重在平时，注重细节</a:t>
                </a:r>
                <a:endPara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" name="直接连接符 3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718820" cy="71247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9525"/>
            <a:ext cx="9180830" cy="516191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5975" y="1776095"/>
            <a:ext cx="8346440" cy="504825"/>
          </a:xfrm>
        </p:spPr>
        <p:txBody>
          <a:bodyPr/>
          <a:lstStyle/>
          <a:p>
            <a:pPr algn="l"/>
            <a:r>
              <a:rPr lang="zh-CN" alt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+mn-ea"/>
                <a:sym typeface="+mn-ea"/>
              </a:rPr>
              <a:t>四、加强人力资源管理，彰显机构活力</a:t>
            </a:r>
            <a:endParaRPr lang="zh-CN" altLang="en-US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+mn-ea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583565" y="67945"/>
            <a:ext cx="974725" cy="985520"/>
          </a:xfrm>
          <a:prstGeom prst="ellipse">
            <a:avLst/>
          </a:prstGeom>
        </p:spPr>
      </p:pic>
      <p:sp>
        <p:nvSpPr>
          <p:cNvPr id="8220" name="页脚占位符 1"/>
          <p:cNvSpPr/>
          <p:nvPr>
            <p:ph type="ftr" sz="quarter" idx="11"/>
          </p:nvPr>
        </p:nvSpPr>
        <p:spPr>
          <a:xfrm>
            <a:off x="6075680" y="472948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4521835"/>
            <a:ext cx="802640" cy="713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80830" cy="5161915"/>
          </a:xfrm>
          <a:prstGeom prst="rect">
            <a:avLst/>
          </a:prstGeom>
        </p:spPr>
      </p:pic>
      <p:pic>
        <p:nvPicPr>
          <p:cNvPr id="6" name="图片 5" descr="u=319259517,1503772612&amp;fm=27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15" y="2091690"/>
            <a:ext cx="5006975" cy="28124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71195" y="842010"/>
            <a:ext cx="8019415" cy="1249680"/>
          </a:xfrm>
          <a:prstGeom prst="roundRect">
            <a:avLst/>
          </a:prstGeom>
          <a:gradFill flip="none" rotWithShape="1">
            <a:gsLst>
              <a:gs pos="64000">
                <a:srgbClr val="007BD3"/>
              </a:gs>
              <a:gs pos="100000">
                <a:srgbClr val="034373"/>
              </a:gs>
            </a:gsLst>
            <a:lin ang="5400000" scaled="0"/>
          </a:gra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      </a:t>
            </a:r>
            <a:r>
              <a:rPr lang="zh-CN" altLang="en-US" sz="1600" b="1">
                <a:solidFill>
                  <a:schemeClr val="bg1"/>
                </a:solidFill>
                <a:effectLst/>
                <a:latin typeface="+mn-ea"/>
                <a:sym typeface="+mn-ea"/>
              </a:rPr>
              <a:t>无论医院大小，水平高低，每个医院都是一个小社会，从管理学的原理和管理的主要对象上都是相同的。作为医院院长必须明白，在医院的各项建设中，首先要抓好人的建设。</a:t>
            </a:r>
            <a:endParaRPr lang="zh-CN" altLang="en-US" sz="1600" b="1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3"/>
          <p:cNvSpPr txBox="1"/>
          <p:nvPr/>
        </p:nvSpPr>
        <p:spPr>
          <a:xfrm>
            <a:off x="1189990" y="106680"/>
            <a:ext cx="606742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indent="0" algn="l">
              <a:buClr>
                <a:srgbClr val="002060"/>
              </a:buClr>
              <a:buSzPct val="135000"/>
              <a:buFont typeface="Wingdings" panose="05000000000000000000" charset="0"/>
              <a:buNone/>
            </a:pPr>
            <a:r>
              <a:rPr lang="en-US" altLang="x-none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（一）兴业之本，唯在用人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1111111111"/>
          <p:cNvPicPr>
            <a:picLocks noChangeAspect="1"/>
          </p:cNvPicPr>
          <p:nvPr/>
        </p:nvPicPr>
        <p:blipFill>
          <a:blip r:embed="rId4"/>
          <a:srcRect l="2962" t="1931" r="4757" b="4903"/>
          <a:stretch>
            <a:fillRect/>
          </a:stretch>
        </p:blipFill>
        <p:spPr>
          <a:xfrm>
            <a:off x="448310" y="45720"/>
            <a:ext cx="718820" cy="712470"/>
          </a:xfrm>
          <a:prstGeom prst="ellipse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1233805" y="633730"/>
            <a:ext cx="7614920" cy="2667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53745" y="1052830"/>
            <a:ext cx="437324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002060"/>
                </a:solidFill>
                <a:effectLst/>
                <a:latin typeface="+mn-ea"/>
                <a:sym typeface="+mn-ea"/>
              </a:rPr>
              <a:t>（</a:t>
            </a:r>
            <a:r>
              <a:rPr lang="en-US" altLang="zh-CN" dirty="0">
                <a:solidFill>
                  <a:srgbClr val="002060"/>
                </a:solidFill>
                <a:effectLst/>
                <a:latin typeface="+mn-ea"/>
                <a:sym typeface="+mn-ea"/>
              </a:rPr>
              <a:t>1</a:t>
            </a:r>
            <a:r>
              <a:rPr lang="zh-CN" altLang="en-US" dirty="0">
                <a:solidFill>
                  <a:srgbClr val="002060"/>
                </a:solidFill>
                <a:effectLst/>
                <a:latin typeface="+mn-ea"/>
                <a:sym typeface="+mn-ea"/>
              </a:rPr>
              <a:t>）我们可以把医院比作一辆飞奔的马车，马车的飞速行进依靠马匹、驾驭者、车上所有零部件的整体配合，而马车飞奔的动力是</a:t>
            </a:r>
            <a:r>
              <a:rPr lang="zh-CN" altLang="en-US" b="1" dirty="0">
                <a:solidFill>
                  <a:schemeClr val="accent1"/>
                </a:solidFill>
                <a:effectLst/>
                <a:latin typeface="+mn-ea"/>
                <a:sym typeface="+mn-ea"/>
              </a:rPr>
              <a:t>马匹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  <a:sym typeface="+mn-ea"/>
              </a:rPr>
              <a:t>。</a:t>
            </a:r>
            <a:r>
              <a:rPr lang="zh-CN" altLang="en-US" dirty="0">
                <a:solidFill>
                  <a:srgbClr val="002060"/>
                </a:solidFill>
                <a:effectLst/>
                <a:latin typeface="+mn-ea"/>
                <a:sym typeface="+mn-ea"/>
              </a:rPr>
              <a:t>每一匹马都有自己的特点，都想摆脱缰绳、自由的奔跑</a:t>
            </a:r>
            <a:r>
              <a:rPr lang="zh-CN" altLang="en-US" b="1" dirty="0">
                <a:solidFill>
                  <a:srgbClr val="002060"/>
                </a:solidFill>
                <a:effectLst/>
                <a:latin typeface="+mn-ea"/>
                <a:sym typeface="+mn-ea"/>
              </a:rPr>
              <a:t>，</a:t>
            </a:r>
            <a:r>
              <a:rPr lang="zh-CN" altLang="en-US" b="1" dirty="0">
                <a:solidFill>
                  <a:schemeClr val="accent1"/>
                </a:solidFill>
                <a:effectLst/>
                <a:latin typeface="+mn-ea"/>
                <a:sym typeface="+mn-ea"/>
              </a:rPr>
              <a:t>如果驾驭不好，马匹就不会朝着一个方向奔跑，就会影响整个马车的行进。</a:t>
            </a:r>
            <a:endParaRPr lang="zh-CN" altLang="en-US" b="1" dirty="0">
              <a:solidFill>
                <a:schemeClr val="accent1"/>
              </a:solidFill>
              <a:effectLst/>
              <a:latin typeface="+mn-ea"/>
              <a:sym typeface="+mn-ea"/>
            </a:endParaRPr>
          </a:p>
        </p:txBody>
      </p:sp>
      <p:pic>
        <p:nvPicPr>
          <p:cNvPr id="4" name="图片 235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1119505"/>
            <a:ext cx="3625215" cy="3428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3"/>
          <p:cNvSpPr txBox="1"/>
          <p:nvPr/>
        </p:nvSpPr>
        <p:spPr>
          <a:xfrm>
            <a:off x="1180465" y="145415"/>
            <a:ext cx="606742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indent="0" algn="l">
              <a:buClr>
                <a:srgbClr val="002060"/>
              </a:buClr>
              <a:buSzPct val="135000"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1、医生是“马”，管理者是“驯马师”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4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3"/>
          <p:cNvSpPr txBox="1"/>
          <p:nvPr/>
        </p:nvSpPr>
        <p:spPr>
          <a:xfrm>
            <a:off x="1180465" y="145415"/>
            <a:ext cx="606742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indent="0" algn="l">
              <a:buClr>
                <a:srgbClr val="002060"/>
              </a:buClr>
              <a:buSzPct val="135000"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1、医生是“马”，管理者是“驯马师”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020" y="1152525"/>
            <a:ext cx="443484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生是医院员工中最难管理的群体，医生就像一群马，他们需要团队协作，但是更多的是独立思考、自主决策，他们工作的自主性最强。一个病人来看病，如果十个医生来看这个病人，可能出现十份不同的医嘱，十种不同的医疗费用，甚至不同的效果。</a:t>
            </a:r>
            <a:endParaRPr lang="en-US" altLang="zh-CN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95" y="1102995"/>
            <a:ext cx="3761740" cy="3280410"/>
          </a:xfrm>
          <a:prstGeom prst="rect">
            <a:avLst/>
          </a:prstGeom>
        </p:spPr>
      </p:pic>
      <p:pic>
        <p:nvPicPr>
          <p:cNvPr id="2" name="图片 1" descr="1111111111"/>
          <p:cNvPicPr>
            <a:picLocks noChangeAspect="1"/>
          </p:cNvPicPr>
          <p:nvPr/>
        </p:nvPicPr>
        <p:blipFill>
          <a:blip r:embed="rId4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3"/>
          <p:cNvSpPr txBox="1"/>
          <p:nvPr/>
        </p:nvSpPr>
        <p:spPr>
          <a:xfrm>
            <a:off x="1180465" y="145415"/>
            <a:ext cx="606742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 algn="l">
              <a:buClr>
                <a:srgbClr val="002060"/>
              </a:buClr>
              <a:buSzPct val="135000"/>
              <a:buFont typeface="Wingdings" panose="05000000000000000000" charset="0"/>
              <a:buNone/>
            </a:pPr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+mj-ea"/>
                <a:sym typeface="+mn-ea"/>
              </a:rPr>
              <a:t>1、医生是“马”，管理者是“驯马师”</a:t>
            </a:r>
            <a:endParaRPr lang="zh-CN" altLang="en-US" sz="24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+mj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6410" y="753110"/>
            <a:ext cx="85801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dirty="0">
                <a:solidFill>
                  <a:srgbClr val="002060"/>
                </a:solidFill>
                <a:effectLst/>
                <a:latin typeface="+mn-ea"/>
                <a:sym typeface="+mn-ea"/>
              </a:rPr>
              <a:t>（</a:t>
            </a:r>
            <a:r>
              <a:rPr lang="en-US" altLang="zh-CN" dirty="0">
                <a:solidFill>
                  <a:srgbClr val="002060"/>
                </a:solidFill>
                <a:effectLst/>
                <a:latin typeface="+mn-ea"/>
                <a:sym typeface="+mn-ea"/>
              </a:rPr>
              <a:t>3</a:t>
            </a:r>
            <a:r>
              <a:rPr lang="zh-CN" dirty="0">
                <a:solidFill>
                  <a:srgbClr val="002060"/>
                </a:solidFill>
                <a:effectLst/>
                <a:latin typeface="+mn-ea"/>
                <a:sym typeface="+mn-ea"/>
              </a:rPr>
              <a:t>）</a:t>
            </a:r>
            <a:r>
              <a:rPr dirty="0">
                <a:solidFill>
                  <a:srgbClr val="002060"/>
                </a:solidFill>
                <a:effectLst/>
                <a:latin typeface="+mn-ea"/>
                <a:sym typeface="+mn-ea"/>
              </a:rPr>
              <a:t>管理医生就像驯服、驾驭一群马，把医生管好了，医院的大多数工作也</a:t>
            </a:r>
            <a:endParaRPr dirty="0">
              <a:solidFill>
                <a:srgbClr val="002060"/>
              </a:solidFill>
              <a:effectLst/>
              <a:latin typeface="+mn-ea"/>
              <a:sym typeface="+mn-ea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charset="0"/>
              <a:buNone/>
            </a:pPr>
            <a:r>
              <a:rPr dirty="0">
                <a:solidFill>
                  <a:srgbClr val="002060"/>
                </a:solidFill>
                <a:effectLst/>
                <a:latin typeface="+mn-ea"/>
                <a:sym typeface="+mn-ea"/>
              </a:rPr>
              <a:t>就解决了。</a:t>
            </a:r>
            <a:endParaRPr lang="en-US" altLang="zh-CN" dirty="0">
              <a:solidFill>
                <a:srgbClr val="002060"/>
              </a:solidFill>
              <a:effectLst/>
              <a:latin typeface="+mn-ea"/>
              <a:sym typeface="+mn-ea"/>
            </a:endParaRPr>
          </a:p>
        </p:txBody>
      </p:sp>
      <p:pic>
        <p:nvPicPr>
          <p:cNvPr id="21507" name="图片 245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355725"/>
            <a:ext cx="5290185" cy="3328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4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8890"/>
            <a:ext cx="9180830" cy="5161915"/>
          </a:xfrm>
          <a:prstGeom prst="rect">
            <a:avLst/>
          </a:prstGeom>
        </p:spPr>
      </p:pic>
      <p:pic>
        <p:nvPicPr>
          <p:cNvPr id="2" name="图片 1" descr="吴胜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20" y="1124585"/>
            <a:ext cx="2328545" cy="326072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940175" y="1045845"/>
            <a:ext cx="4888230" cy="3340100"/>
            <a:chOff x="6205" y="1647"/>
            <a:chExt cx="7698" cy="5260"/>
          </a:xfrm>
        </p:grpSpPr>
        <p:sp>
          <p:nvSpPr>
            <p:cNvPr id="5" name="圆角矩形 4"/>
            <p:cNvSpPr/>
            <p:nvPr/>
          </p:nvSpPr>
          <p:spPr>
            <a:xfrm>
              <a:off x="6205" y="1647"/>
              <a:ext cx="7699" cy="52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675" y="1897"/>
              <a:ext cx="6473" cy="4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铁心桥社区卫生服务中心主任，</a:t>
              </a:r>
              <a:endParaRPr lang="zh-CN" altLang="en-US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全科副主任医师</a:t>
              </a:r>
              <a:endParaRPr lang="zh-CN" altLang="en-US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从事基层医院管理14年</a:t>
              </a:r>
              <a:endParaRPr lang="zh-CN" altLang="en-US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南京市社区卫生服务中心优秀主任</a:t>
              </a:r>
              <a:endParaRPr lang="zh-CN" altLang="en-US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江苏省基层卫生协会理事</a:t>
              </a:r>
              <a:endParaRPr lang="zh-CN" altLang="en-US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江苏省社区卫生服务中心主任联盟副主任委员。</a:t>
              </a:r>
              <a:endParaRPr lang="zh-CN" altLang="en-US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7" name="图片 6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583565" y="67945"/>
            <a:ext cx="860425" cy="870585"/>
          </a:xfrm>
          <a:prstGeom prst="ellipse">
            <a:avLst/>
          </a:prstGeom>
        </p:spPr>
      </p:pic>
      <p:sp>
        <p:nvSpPr>
          <p:cNvPr id="8220" name="页脚占位符 1"/>
          <p:cNvSpPr/>
          <p:nvPr>
            <p:ph type="ftr" sz="quarter" idx="11"/>
          </p:nvPr>
        </p:nvSpPr>
        <p:spPr>
          <a:xfrm>
            <a:off x="6075680" y="4729480"/>
            <a:ext cx="2949575" cy="263525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1" name="图片 1" descr="wKiAiVJXpLPtoeQQAACN_JsaBzg9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745" y="4521835"/>
            <a:ext cx="708660" cy="629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69950" y="864235"/>
            <a:ext cx="78714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20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charset="0"/>
              <a:buChar char="Ø"/>
            </a:pPr>
            <a:r>
              <a:rPr dirty="0">
                <a:solidFill>
                  <a:srgbClr val="002060"/>
                </a:solidFill>
                <a:effectLst/>
                <a:latin typeface="+mn-ea"/>
                <a:sym typeface="+mn-ea"/>
              </a:rPr>
              <a:t>1）对每个员工的性格、优缺点都要花时间研究，</a:t>
            </a:r>
            <a:r>
              <a:rPr b="1" dirty="0">
                <a:solidFill>
                  <a:srgbClr val="C00000"/>
                </a:solidFill>
                <a:effectLst/>
                <a:latin typeface="+mn-ea"/>
                <a:sym typeface="+mn-ea"/>
              </a:rPr>
              <a:t>尊重“老人”、严管“新人”、跟“同龄人”交朋友。</a:t>
            </a:r>
            <a:endParaRPr b="1" dirty="0">
              <a:solidFill>
                <a:srgbClr val="C00000"/>
              </a:solidFill>
              <a:effectLst/>
              <a:latin typeface="+mn-ea"/>
              <a:sym typeface="+mn-ea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charset="0"/>
              <a:buChar char="Ø"/>
            </a:pPr>
            <a:r>
              <a:rPr dirty="0">
                <a:solidFill>
                  <a:srgbClr val="002060"/>
                </a:solidFill>
                <a:effectLst/>
                <a:latin typeface="+mn-ea"/>
                <a:sym typeface="+mn-ea"/>
              </a:rPr>
              <a:t>2）识别并选拔出管理人才和专业人才，</a:t>
            </a:r>
            <a:r>
              <a:rPr b="1" dirty="0">
                <a:solidFill>
                  <a:srgbClr val="C00000"/>
                </a:solidFill>
                <a:effectLst/>
                <a:latin typeface="+mn-ea"/>
                <a:sym typeface="+mn-ea"/>
              </a:rPr>
              <a:t>给予施展平台，赋予价值体现。</a:t>
            </a:r>
            <a:endParaRPr b="1" dirty="0">
              <a:solidFill>
                <a:srgbClr val="C00000"/>
              </a:solidFill>
              <a:effectLst/>
              <a:latin typeface="+mn-ea"/>
              <a:sym typeface="+mn-ea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charset="0"/>
              <a:buChar char="Ø"/>
            </a:pPr>
            <a:r>
              <a:rPr dirty="0">
                <a:solidFill>
                  <a:srgbClr val="002060"/>
                </a:solidFill>
                <a:effectLst/>
                <a:latin typeface="+mn-ea"/>
                <a:sym typeface="+mn-ea"/>
              </a:rPr>
              <a:t>3）运用</a:t>
            </a:r>
            <a:r>
              <a:rPr b="1" dirty="0">
                <a:solidFill>
                  <a:srgbClr val="C00000"/>
                </a:solidFill>
                <a:effectLst/>
                <a:latin typeface="+mn-ea"/>
                <a:sym typeface="+mn-ea"/>
              </a:rPr>
              <a:t>2：8定律</a:t>
            </a:r>
            <a:r>
              <a:rPr dirty="0">
                <a:solidFill>
                  <a:schemeClr val="tx1"/>
                </a:solidFill>
                <a:effectLst/>
                <a:latin typeface="+mn-ea"/>
                <a:sym typeface="+mn-ea"/>
              </a:rPr>
              <a:t>，</a:t>
            </a:r>
            <a:r>
              <a:rPr dirty="0">
                <a:solidFill>
                  <a:srgbClr val="002060"/>
                </a:solidFill>
                <a:effectLst/>
                <a:latin typeface="+mn-ea"/>
                <a:sym typeface="+mn-ea"/>
              </a:rPr>
              <a:t>着重抓好20%的骨干员工。</a:t>
            </a:r>
            <a:endParaRPr dirty="0">
              <a:solidFill>
                <a:srgbClr val="002060"/>
              </a:solidFill>
              <a:effectLst/>
              <a:latin typeface="+mn-ea"/>
              <a:sym typeface="+mn-ea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charset="0"/>
              <a:buChar char="Ø"/>
            </a:pPr>
            <a:r>
              <a:rPr dirty="0">
                <a:solidFill>
                  <a:srgbClr val="002060"/>
                </a:solidFill>
                <a:effectLst/>
                <a:latin typeface="+mn-ea"/>
                <a:sym typeface="+mn-ea"/>
              </a:rPr>
              <a:t>4）不能忽视对医院发展起副作用的</a:t>
            </a:r>
            <a:r>
              <a:rPr b="1" dirty="0">
                <a:solidFill>
                  <a:srgbClr val="C00000"/>
                </a:solidFill>
                <a:effectLst/>
                <a:latin typeface="+mn-ea"/>
                <a:sym typeface="+mn-ea"/>
              </a:rPr>
              <a:t>“混混”</a:t>
            </a:r>
            <a:r>
              <a:rPr dirty="0">
                <a:solidFill>
                  <a:schemeClr val="tx1"/>
                </a:solidFill>
                <a:effectLst/>
                <a:latin typeface="+mn-ea"/>
                <a:sym typeface="+mn-ea"/>
              </a:rPr>
              <a:t>，</a:t>
            </a:r>
            <a:r>
              <a:rPr dirty="0">
                <a:solidFill>
                  <a:srgbClr val="002060"/>
                </a:solidFill>
                <a:effectLst/>
                <a:latin typeface="+mn-ea"/>
                <a:sym typeface="+mn-ea"/>
              </a:rPr>
              <a:t>要及时的关心、敲打、提醒。</a:t>
            </a:r>
            <a:endParaRPr lang="en-US" altLang="zh-CN" dirty="0">
              <a:solidFill>
                <a:srgbClr val="002060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0960" y="106680"/>
            <a:ext cx="66814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2、重视所有能为医院发展做出贡献人和人才 </a:t>
            </a:r>
            <a:endParaRPr lang="zh-CN" altLang="en-US"/>
          </a:p>
        </p:txBody>
      </p:sp>
      <p:pic>
        <p:nvPicPr>
          <p:cNvPr id="2" name="图片 1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80830" cy="5161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0960" y="106680"/>
            <a:ext cx="6263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3、坚持将人才引进和培养作为第一要务 </a:t>
            </a: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092200" y="942340"/>
            <a:ext cx="7563485" cy="3879850"/>
            <a:chOff x="3026" y="1718"/>
            <a:chExt cx="5940" cy="5886"/>
          </a:xfrm>
          <a:solidFill>
            <a:srgbClr val="0070C0"/>
          </a:solidFill>
        </p:grpSpPr>
        <p:grpSp>
          <p:nvGrpSpPr>
            <p:cNvPr id="56" name="组合 55"/>
            <p:cNvGrpSpPr/>
            <p:nvPr>
              <p:custDataLst>
                <p:tags r:id="rId2"/>
              </p:custDataLst>
            </p:nvPr>
          </p:nvGrpSpPr>
          <p:grpSpPr>
            <a:xfrm>
              <a:off x="3041" y="1718"/>
              <a:ext cx="5925" cy="667"/>
              <a:chOff x="2151459" y="2004690"/>
              <a:chExt cx="4955129" cy="557863"/>
            </a:xfrm>
            <a:grpFill/>
          </p:grpSpPr>
          <p:sp>
            <p:nvSpPr>
              <p:cNvPr id="22" name="矩形 21"/>
              <p:cNvSpPr/>
              <p:nvPr>
                <p:custDataLst>
                  <p:tags r:id="rId3"/>
                </p:custDataLst>
              </p:nvPr>
            </p:nvSpPr>
            <p:spPr>
              <a:xfrm>
                <a:off x="2475759" y="2004690"/>
                <a:ext cx="4630829" cy="55786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216000" tIns="0" rIns="54000" bIns="0" numCol="1" spcCol="0" rtlCol="0" fromWordArt="0" anchor="ctr" anchorCtr="0" forceAA="0" compatLnSpc="1">
                <a:normAutofit/>
                <a:scene3d>
                  <a:camera prst="orthographicFront"/>
                  <a:lightRig rig="threePt" dir="t"/>
                </a:scene3d>
              </a:bodyPr>
              <a:p>
                <a:pPr indent="0">
                  <a:lnSpc>
                    <a:spcPct val="150000"/>
                  </a:lnSpc>
                  <a:spcBef>
                    <a:spcPct val="0"/>
                  </a:spcBef>
                  <a:buClr>
                    <a:srgbClr val="C00000"/>
                  </a:buClr>
                  <a:buNone/>
                </a:pPr>
                <a:r>
                  <a:rPr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制定并实施人才培养工程，普及全科，提升专科。</a:t>
                </a:r>
                <a:endParaRPr lang="fr-FR" altLang="zh-CN" sz="1350" dirty="0">
                  <a:solidFill>
                    <a:schemeClr val="bg1"/>
                  </a:solidFill>
                  <a:effectLst/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21" name="任意多边形 20"/>
              <p:cNvSpPr/>
              <p:nvPr>
                <p:custDataLst>
                  <p:tags r:id="rId4"/>
                </p:custDataLst>
              </p:nvPr>
            </p:nvSpPr>
            <p:spPr>
              <a:xfrm>
                <a:off x="2151459" y="2004690"/>
                <a:ext cx="433832" cy="557863"/>
              </a:xfrm>
              <a:custGeom>
                <a:avLst/>
                <a:gdLst>
                  <a:gd name="connsiteX0" fmla="*/ 866563 w 1159669"/>
                  <a:gd name="connsiteY0" fmla="*/ 0 h 943200"/>
                  <a:gd name="connsiteX1" fmla="*/ 1159669 w 1159669"/>
                  <a:gd name="connsiteY1" fmla="*/ 0 h 943200"/>
                  <a:gd name="connsiteX2" fmla="*/ 866775 w 1159669"/>
                  <a:gd name="connsiteY2" fmla="*/ 942518 h 943200"/>
                  <a:gd name="connsiteX3" fmla="*/ 866775 w 1159669"/>
                  <a:gd name="connsiteY3" fmla="*/ 943200 h 943200"/>
                  <a:gd name="connsiteX4" fmla="*/ 866563 w 1159669"/>
                  <a:gd name="connsiteY4" fmla="*/ 943200 h 943200"/>
                  <a:gd name="connsiteX5" fmla="*/ 0 w 1159669"/>
                  <a:gd name="connsiteY5" fmla="*/ 943200 h 943200"/>
                  <a:gd name="connsiteX6" fmla="*/ 0 w 1159669"/>
                  <a:gd name="connsiteY6" fmla="*/ 225 h 943200"/>
                  <a:gd name="connsiteX7" fmla="*/ 866563 w 1159669"/>
                  <a:gd name="connsiteY7" fmla="*/ 225 h 9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669" h="943200">
                    <a:moveTo>
                      <a:pt x="866563" y="0"/>
                    </a:moveTo>
                    <a:lnTo>
                      <a:pt x="1159669" y="0"/>
                    </a:lnTo>
                    <a:lnTo>
                      <a:pt x="866775" y="942518"/>
                    </a:lnTo>
                    <a:lnTo>
                      <a:pt x="866775" y="943200"/>
                    </a:lnTo>
                    <a:lnTo>
                      <a:pt x="866563" y="943200"/>
                    </a:lnTo>
                    <a:lnTo>
                      <a:pt x="0" y="943200"/>
                    </a:lnTo>
                    <a:lnTo>
                      <a:pt x="0" y="225"/>
                    </a:lnTo>
                    <a:lnTo>
                      <a:pt x="866563" y="225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horz" wrap="square" lIns="68580" tIns="0" rIns="135000" bIns="0" numCol="1" spcCol="0" rtlCol="0" fromWordArt="0" anchor="ctr" anchorCtr="0" forceAA="0" compatLnSpc="1">
                <a:no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1</a:t>
                </a:r>
                <a:r>
                  <a:rPr lang="zh-CN" altLang="en-US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）</a:t>
                </a:r>
                <a:endParaRPr lang="zh-CN" altLang="en-US" sz="1350" b="1" dirty="0">
                  <a:solidFill>
                    <a:schemeClr val="bg1"/>
                  </a:solidFill>
                  <a:effectLst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5" name="组合 54"/>
            <p:cNvGrpSpPr/>
            <p:nvPr>
              <p:custDataLst>
                <p:tags r:id="rId5"/>
              </p:custDataLst>
            </p:nvPr>
          </p:nvGrpSpPr>
          <p:grpSpPr>
            <a:xfrm>
              <a:off x="3041" y="2598"/>
              <a:ext cx="5925" cy="667"/>
              <a:chOff x="2151459" y="2741199"/>
              <a:chExt cx="4955129" cy="557863"/>
            </a:xfrm>
            <a:grpFill/>
          </p:grpSpPr>
          <p:sp>
            <p:nvSpPr>
              <p:cNvPr id="27" name="矩形 26"/>
              <p:cNvSpPr/>
              <p:nvPr>
                <p:custDataLst>
                  <p:tags r:id="rId6"/>
                </p:custDataLst>
              </p:nvPr>
            </p:nvSpPr>
            <p:spPr>
              <a:xfrm>
                <a:off x="2475759" y="2741199"/>
                <a:ext cx="4630829" cy="55786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216000" tIns="0" rIns="54000" bIns="0" numCol="1" spcCol="0" rtlCol="0" fromWordArt="0" anchor="ctr" anchorCtr="0" forceAA="0" compatLnSpc="1">
                <a:normAutofit/>
              </a:bodyPr>
              <a:p>
                <a:pPr indent="0">
                  <a:lnSpc>
                    <a:spcPct val="150000"/>
                  </a:lnSpc>
                  <a:spcBef>
                    <a:spcPct val="0"/>
                  </a:spcBef>
                  <a:buClr>
                    <a:srgbClr val="C00000"/>
                  </a:buClr>
                  <a:buNone/>
                </a:pPr>
                <a:r>
                  <a:rPr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制定关于加强员工继续教育管理规定，鼓励主动，处罚落后。</a:t>
                </a:r>
                <a:endParaRPr lang="fr-FR" altLang="zh-CN" sz="1350" dirty="0">
                  <a:solidFill>
                    <a:schemeClr val="bg1"/>
                  </a:solidFill>
                  <a:effectLst/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28" name="任意多边形 27"/>
              <p:cNvSpPr/>
              <p:nvPr>
                <p:custDataLst>
                  <p:tags r:id="rId7"/>
                </p:custDataLst>
              </p:nvPr>
            </p:nvSpPr>
            <p:spPr>
              <a:xfrm>
                <a:off x="2151459" y="2741199"/>
                <a:ext cx="433832" cy="557863"/>
              </a:xfrm>
              <a:custGeom>
                <a:avLst/>
                <a:gdLst>
                  <a:gd name="connsiteX0" fmla="*/ 866563 w 1159669"/>
                  <a:gd name="connsiteY0" fmla="*/ 0 h 943200"/>
                  <a:gd name="connsiteX1" fmla="*/ 1159669 w 1159669"/>
                  <a:gd name="connsiteY1" fmla="*/ 0 h 943200"/>
                  <a:gd name="connsiteX2" fmla="*/ 866775 w 1159669"/>
                  <a:gd name="connsiteY2" fmla="*/ 942518 h 943200"/>
                  <a:gd name="connsiteX3" fmla="*/ 866775 w 1159669"/>
                  <a:gd name="connsiteY3" fmla="*/ 943200 h 943200"/>
                  <a:gd name="connsiteX4" fmla="*/ 866563 w 1159669"/>
                  <a:gd name="connsiteY4" fmla="*/ 943200 h 943200"/>
                  <a:gd name="connsiteX5" fmla="*/ 0 w 1159669"/>
                  <a:gd name="connsiteY5" fmla="*/ 943200 h 943200"/>
                  <a:gd name="connsiteX6" fmla="*/ 0 w 1159669"/>
                  <a:gd name="connsiteY6" fmla="*/ 225 h 943200"/>
                  <a:gd name="connsiteX7" fmla="*/ 866563 w 1159669"/>
                  <a:gd name="connsiteY7" fmla="*/ 225 h 9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669" h="943200">
                    <a:moveTo>
                      <a:pt x="866563" y="0"/>
                    </a:moveTo>
                    <a:lnTo>
                      <a:pt x="1159669" y="0"/>
                    </a:lnTo>
                    <a:lnTo>
                      <a:pt x="866775" y="942518"/>
                    </a:lnTo>
                    <a:lnTo>
                      <a:pt x="866775" y="943200"/>
                    </a:lnTo>
                    <a:lnTo>
                      <a:pt x="866563" y="943200"/>
                    </a:lnTo>
                    <a:lnTo>
                      <a:pt x="0" y="943200"/>
                    </a:lnTo>
                    <a:lnTo>
                      <a:pt x="0" y="225"/>
                    </a:lnTo>
                    <a:lnTo>
                      <a:pt x="866563" y="225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horz" wrap="square" lIns="68580" tIns="0" rIns="135000" bIns="0" numCol="1" spcCol="0" rtlCol="0" fromWordArt="0" anchor="ctr" anchorCtr="0" forceAA="0" compatLnSpc="1">
                <a:no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2</a:t>
                </a:r>
                <a:r>
                  <a:rPr lang="zh-CN" altLang="en-US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）</a:t>
                </a:r>
                <a:endParaRPr lang="zh-CN" altLang="en-US" sz="1350" b="1" dirty="0">
                  <a:solidFill>
                    <a:schemeClr val="bg1"/>
                  </a:solidFill>
                  <a:effectLst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4" name="组合 53"/>
            <p:cNvGrpSpPr/>
            <p:nvPr>
              <p:custDataLst>
                <p:tags r:id="rId8"/>
              </p:custDataLst>
            </p:nvPr>
          </p:nvGrpSpPr>
          <p:grpSpPr>
            <a:xfrm>
              <a:off x="3026" y="3479"/>
              <a:ext cx="5940" cy="667"/>
              <a:chOff x="2138947" y="3477708"/>
              <a:chExt cx="4967641" cy="557863"/>
            </a:xfrm>
            <a:grpFill/>
          </p:grpSpPr>
          <p:sp>
            <p:nvSpPr>
              <p:cNvPr id="32" name="矩形 31"/>
              <p:cNvSpPr/>
              <p:nvPr>
                <p:custDataLst>
                  <p:tags r:id="rId9"/>
                </p:custDataLst>
              </p:nvPr>
            </p:nvSpPr>
            <p:spPr>
              <a:xfrm>
                <a:off x="2295763" y="3477708"/>
                <a:ext cx="4810825" cy="557554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216000" tIns="0" rIns="54000" bIns="0" numCol="1" spcCol="0" rtlCol="0" fromWordArt="0" anchor="ctr" anchorCtr="0" forceAA="0" compatLnSpc="1">
                <a:normAutofit/>
                <a:scene3d>
                  <a:camera prst="orthographicFront"/>
                  <a:lightRig rig="threePt" dir="t"/>
                </a:scene3d>
              </a:bodyPr>
              <a:p>
                <a:pPr algn="ctr">
                  <a:lnSpc>
                    <a:spcPct val="110000"/>
                  </a:lnSpc>
                </a:pPr>
                <a:r>
                  <a:rPr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每年坚持选派6-8名医疗骨干到三级医院进修学习，</a:t>
                </a:r>
                <a:r>
                  <a:rPr sz="135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并对进修完毕人员进行业务考核。</a:t>
                </a:r>
                <a:endParaRPr lang="fr-FR" altLang="zh-CN" sz="135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3" name="任意多边形 32"/>
              <p:cNvSpPr/>
              <p:nvPr>
                <p:custDataLst>
                  <p:tags r:id="rId10"/>
                </p:custDataLst>
              </p:nvPr>
            </p:nvSpPr>
            <p:spPr>
              <a:xfrm>
                <a:off x="2138947" y="3477708"/>
                <a:ext cx="433832" cy="557863"/>
              </a:xfrm>
              <a:custGeom>
                <a:avLst/>
                <a:gdLst>
                  <a:gd name="connsiteX0" fmla="*/ 866563 w 1159669"/>
                  <a:gd name="connsiteY0" fmla="*/ 0 h 943200"/>
                  <a:gd name="connsiteX1" fmla="*/ 1159669 w 1159669"/>
                  <a:gd name="connsiteY1" fmla="*/ 0 h 943200"/>
                  <a:gd name="connsiteX2" fmla="*/ 866775 w 1159669"/>
                  <a:gd name="connsiteY2" fmla="*/ 942518 h 943200"/>
                  <a:gd name="connsiteX3" fmla="*/ 866775 w 1159669"/>
                  <a:gd name="connsiteY3" fmla="*/ 943200 h 943200"/>
                  <a:gd name="connsiteX4" fmla="*/ 866563 w 1159669"/>
                  <a:gd name="connsiteY4" fmla="*/ 943200 h 943200"/>
                  <a:gd name="connsiteX5" fmla="*/ 0 w 1159669"/>
                  <a:gd name="connsiteY5" fmla="*/ 943200 h 943200"/>
                  <a:gd name="connsiteX6" fmla="*/ 0 w 1159669"/>
                  <a:gd name="connsiteY6" fmla="*/ 225 h 943200"/>
                  <a:gd name="connsiteX7" fmla="*/ 866563 w 1159669"/>
                  <a:gd name="connsiteY7" fmla="*/ 225 h 9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669" h="943200">
                    <a:moveTo>
                      <a:pt x="866563" y="0"/>
                    </a:moveTo>
                    <a:lnTo>
                      <a:pt x="1159669" y="0"/>
                    </a:lnTo>
                    <a:lnTo>
                      <a:pt x="866775" y="942518"/>
                    </a:lnTo>
                    <a:lnTo>
                      <a:pt x="866775" y="943200"/>
                    </a:lnTo>
                    <a:lnTo>
                      <a:pt x="866563" y="943200"/>
                    </a:lnTo>
                    <a:lnTo>
                      <a:pt x="0" y="943200"/>
                    </a:lnTo>
                    <a:lnTo>
                      <a:pt x="0" y="225"/>
                    </a:lnTo>
                    <a:lnTo>
                      <a:pt x="866563" y="225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horz" wrap="square" lIns="68580" tIns="0" rIns="135000" bIns="0" numCol="1" spcCol="0" rtlCol="0" fromWordArt="0" anchor="ctr" anchorCtr="0" forceAA="0" compatLnSpc="1">
                <a:no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3</a:t>
                </a:r>
                <a:r>
                  <a:rPr lang="zh-CN" altLang="en-US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）</a:t>
                </a:r>
                <a:endParaRPr lang="zh-CN" altLang="en-US" sz="1350" b="1" dirty="0">
                  <a:solidFill>
                    <a:schemeClr val="bg1"/>
                  </a:solidFill>
                  <a:effectLst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3" name="组合 52"/>
            <p:cNvGrpSpPr/>
            <p:nvPr>
              <p:custDataLst>
                <p:tags r:id="rId11"/>
              </p:custDataLst>
            </p:nvPr>
          </p:nvGrpSpPr>
          <p:grpSpPr>
            <a:xfrm>
              <a:off x="3041" y="4360"/>
              <a:ext cx="5925" cy="667"/>
              <a:chOff x="2151459" y="4214217"/>
              <a:chExt cx="4955129" cy="557863"/>
            </a:xfrm>
            <a:grpFill/>
          </p:grpSpPr>
          <p:sp>
            <p:nvSpPr>
              <p:cNvPr id="37" name="矩形 36"/>
              <p:cNvSpPr/>
              <p:nvPr>
                <p:custDataLst>
                  <p:tags r:id="rId12"/>
                </p:custDataLst>
              </p:nvPr>
            </p:nvSpPr>
            <p:spPr>
              <a:xfrm>
                <a:off x="2475759" y="4214217"/>
                <a:ext cx="4630829" cy="55786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216000" tIns="0" rIns="54000" bIns="0" numCol="1" spcCol="0" rtlCol="0" fromWordArt="0" anchor="ctr" anchorCtr="0" forceAA="0" compatLnSpc="1">
                <a:normAutofit/>
                <a:scene3d>
                  <a:camera prst="orthographicFront"/>
                  <a:lightRig rig="threePt" dir="t"/>
                </a:scene3d>
              </a:bodyPr>
              <a:p>
                <a:pPr indent="0">
                  <a:lnSpc>
                    <a:spcPct val="150000"/>
                  </a:lnSpc>
                  <a:spcBef>
                    <a:spcPct val="0"/>
                  </a:spcBef>
                  <a:buClr>
                    <a:srgbClr val="C00000"/>
                  </a:buClr>
                  <a:buNone/>
                </a:pPr>
                <a:r>
                  <a:rPr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招聘9名全科医师进行3年规范化培养</a:t>
                </a:r>
                <a:r>
                  <a:rPr sz="135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，充实了全科医生队伍</a:t>
                </a:r>
                <a:r>
                  <a:rPr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。</a:t>
                </a:r>
                <a:endParaRPr lang="fr-FR" altLang="zh-CN" sz="1350" dirty="0">
                  <a:solidFill>
                    <a:schemeClr val="bg1"/>
                  </a:solidFill>
                  <a:effectLst/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38" name="任意多边形 37"/>
              <p:cNvSpPr/>
              <p:nvPr>
                <p:custDataLst>
                  <p:tags r:id="rId13"/>
                </p:custDataLst>
              </p:nvPr>
            </p:nvSpPr>
            <p:spPr>
              <a:xfrm>
                <a:off x="2151459" y="4214217"/>
                <a:ext cx="433832" cy="557863"/>
              </a:xfrm>
              <a:custGeom>
                <a:avLst/>
                <a:gdLst>
                  <a:gd name="connsiteX0" fmla="*/ 866563 w 1159669"/>
                  <a:gd name="connsiteY0" fmla="*/ 0 h 943200"/>
                  <a:gd name="connsiteX1" fmla="*/ 1159669 w 1159669"/>
                  <a:gd name="connsiteY1" fmla="*/ 0 h 943200"/>
                  <a:gd name="connsiteX2" fmla="*/ 866775 w 1159669"/>
                  <a:gd name="connsiteY2" fmla="*/ 942518 h 943200"/>
                  <a:gd name="connsiteX3" fmla="*/ 866775 w 1159669"/>
                  <a:gd name="connsiteY3" fmla="*/ 943200 h 943200"/>
                  <a:gd name="connsiteX4" fmla="*/ 866563 w 1159669"/>
                  <a:gd name="connsiteY4" fmla="*/ 943200 h 943200"/>
                  <a:gd name="connsiteX5" fmla="*/ 0 w 1159669"/>
                  <a:gd name="connsiteY5" fmla="*/ 943200 h 943200"/>
                  <a:gd name="connsiteX6" fmla="*/ 0 w 1159669"/>
                  <a:gd name="connsiteY6" fmla="*/ 225 h 943200"/>
                  <a:gd name="connsiteX7" fmla="*/ 866563 w 1159669"/>
                  <a:gd name="connsiteY7" fmla="*/ 225 h 9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669" h="943200">
                    <a:moveTo>
                      <a:pt x="866563" y="0"/>
                    </a:moveTo>
                    <a:lnTo>
                      <a:pt x="1159669" y="0"/>
                    </a:lnTo>
                    <a:lnTo>
                      <a:pt x="866775" y="942518"/>
                    </a:lnTo>
                    <a:lnTo>
                      <a:pt x="866775" y="943200"/>
                    </a:lnTo>
                    <a:lnTo>
                      <a:pt x="866563" y="943200"/>
                    </a:lnTo>
                    <a:lnTo>
                      <a:pt x="0" y="943200"/>
                    </a:lnTo>
                    <a:lnTo>
                      <a:pt x="0" y="225"/>
                    </a:lnTo>
                    <a:lnTo>
                      <a:pt x="866563" y="225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horz" wrap="square" lIns="68580" tIns="0" rIns="135000" bIns="0" numCol="1" spcCol="0" rtlCol="0" fromWordArt="0" anchor="ctr" anchorCtr="0" forceAA="0" compatLnSpc="1">
                <a:no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4</a:t>
                </a:r>
                <a:r>
                  <a:rPr lang="zh-CN" altLang="en-US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）</a:t>
                </a:r>
                <a:endParaRPr lang="zh-CN" altLang="en-US" sz="1350" b="1" dirty="0">
                  <a:solidFill>
                    <a:schemeClr val="bg1"/>
                  </a:solidFill>
                  <a:effectLst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2" name="组合 51"/>
            <p:cNvGrpSpPr/>
            <p:nvPr>
              <p:custDataLst>
                <p:tags r:id="rId14"/>
              </p:custDataLst>
            </p:nvPr>
          </p:nvGrpSpPr>
          <p:grpSpPr>
            <a:xfrm>
              <a:off x="3041" y="5240"/>
              <a:ext cx="5925" cy="667"/>
              <a:chOff x="2151459" y="4950726"/>
              <a:chExt cx="4955129" cy="557863"/>
            </a:xfrm>
            <a:grpFill/>
          </p:grpSpPr>
          <p:sp>
            <p:nvSpPr>
              <p:cNvPr id="42" name="矩形 41"/>
              <p:cNvSpPr/>
              <p:nvPr>
                <p:custDataLst>
                  <p:tags r:id="rId15"/>
                </p:custDataLst>
              </p:nvPr>
            </p:nvSpPr>
            <p:spPr>
              <a:xfrm>
                <a:off x="2475759" y="4950726"/>
                <a:ext cx="4630829" cy="55786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216000" tIns="0" rIns="54000" bIns="0" numCol="1" spcCol="0" rtlCol="0" fromWordArt="0" anchor="ctr" anchorCtr="0" forceAA="0" compatLnSpc="1">
                <a:normAutofit/>
                <a:scene3d>
                  <a:camera prst="orthographicFront"/>
                  <a:lightRig rig="threePt" dir="t"/>
                </a:scene3d>
              </a:bodyPr>
              <a:p>
                <a:pPr indent="0">
                  <a:lnSpc>
                    <a:spcPct val="150000"/>
                  </a:lnSpc>
                  <a:spcBef>
                    <a:spcPct val="0"/>
                  </a:spcBef>
                  <a:buClr>
                    <a:srgbClr val="C00000"/>
                  </a:buClr>
                  <a:buNone/>
                </a:pPr>
                <a:r>
                  <a:rPr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聘请1</a:t>
                </a:r>
                <a:r>
                  <a:rPr lang="en-US"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0</a:t>
                </a:r>
                <a:r>
                  <a:rPr lang="zh-CN"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多</a:t>
                </a:r>
                <a:r>
                  <a:rPr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名三级医院专家坐诊，</a:t>
                </a:r>
                <a:r>
                  <a:rPr sz="135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开展年轻医师跟班学习工作。</a:t>
                </a:r>
                <a:endParaRPr lang="fr-FR" altLang="zh-CN" sz="135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3" name="任意多边形 42"/>
              <p:cNvSpPr/>
              <p:nvPr>
                <p:custDataLst>
                  <p:tags r:id="rId16"/>
                </p:custDataLst>
              </p:nvPr>
            </p:nvSpPr>
            <p:spPr>
              <a:xfrm>
                <a:off x="2151459" y="4950726"/>
                <a:ext cx="433832" cy="557863"/>
              </a:xfrm>
              <a:custGeom>
                <a:avLst/>
                <a:gdLst>
                  <a:gd name="connsiteX0" fmla="*/ 866563 w 1159669"/>
                  <a:gd name="connsiteY0" fmla="*/ 0 h 943200"/>
                  <a:gd name="connsiteX1" fmla="*/ 1159669 w 1159669"/>
                  <a:gd name="connsiteY1" fmla="*/ 0 h 943200"/>
                  <a:gd name="connsiteX2" fmla="*/ 866775 w 1159669"/>
                  <a:gd name="connsiteY2" fmla="*/ 942518 h 943200"/>
                  <a:gd name="connsiteX3" fmla="*/ 866775 w 1159669"/>
                  <a:gd name="connsiteY3" fmla="*/ 943200 h 943200"/>
                  <a:gd name="connsiteX4" fmla="*/ 866563 w 1159669"/>
                  <a:gd name="connsiteY4" fmla="*/ 943200 h 943200"/>
                  <a:gd name="connsiteX5" fmla="*/ 0 w 1159669"/>
                  <a:gd name="connsiteY5" fmla="*/ 943200 h 943200"/>
                  <a:gd name="connsiteX6" fmla="*/ 0 w 1159669"/>
                  <a:gd name="connsiteY6" fmla="*/ 225 h 943200"/>
                  <a:gd name="connsiteX7" fmla="*/ 866563 w 1159669"/>
                  <a:gd name="connsiteY7" fmla="*/ 225 h 9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669" h="943200">
                    <a:moveTo>
                      <a:pt x="866563" y="0"/>
                    </a:moveTo>
                    <a:lnTo>
                      <a:pt x="1159669" y="0"/>
                    </a:lnTo>
                    <a:lnTo>
                      <a:pt x="866775" y="942518"/>
                    </a:lnTo>
                    <a:lnTo>
                      <a:pt x="866775" y="943200"/>
                    </a:lnTo>
                    <a:lnTo>
                      <a:pt x="866563" y="943200"/>
                    </a:lnTo>
                    <a:lnTo>
                      <a:pt x="0" y="943200"/>
                    </a:lnTo>
                    <a:lnTo>
                      <a:pt x="0" y="225"/>
                    </a:lnTo>
                    <a:lnTo>
                      <a:pt x="866563" y="225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horz" wrap="square" lIns="68580" tIns="0" rIns="135000" bIns="0" numCol="1" spcCol="0" rtlCol="0" fromWordArt="0" anchor="ctr" anchorCtr="0" forceAA="0" compatLnSpc="1">
                <a:no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5</a:t>
                </a:r>
                <a:r>
                  <a:rPr lang="zh-CN" altLang="en-US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）</a:t>
                </a:r>
                <a:endParaRPr lang="zh-CN" altLang="en-US" sz="1350" b="1" dirty="0">
                  <a:solidFill>
                    <a:schemeClr val="bg1"/>
                  </a:solidFill>
                  <a:effectLst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1" name="组合 50"/>
            <p:cNvGrpSpPr/>
            <p:nvPr>
              <p:custDataLst>
                <p:tags r:id="rId17"/>
              </p:custDataLst>
            </p:nvPr>
          </p:nvGrpSpPr>
          <p:grpSpPr>
            <a:xfrm>
              <a:off x="3041" y="6121"/>
              <a:ext cx="5925" cy="667"/>
              <a:chOff x="2151459" y="5687233"/>
              <a:chExt cx="4955129" cy="557863"/>
            </a:xfrm>
            <a:grpFill/>
          </p:grpSpPr>
          <p:sp>
            <p:nvSpPr>
              <p:cNvPr id="47" name="矩形 46"/>
              <p:cNvSpPr/>
              <p:nvPr>
                <p:custDataLst>
                  <p:tags r:id="rId18"/>
                </p:custDataLst>
              </p:nvPr>
            </p:nvSpPr>
            <p:spPr>
              <a:xfrm>
                <a:off x="2475759" y="5687233"/>
                <a:ext cx="4630829" cy="55786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216000" tIns="0" rIns="54000" bIns="0" numCol="1" spcCol="0" rtlCol="0" fromWordArt="0" anchor="ctr" anchorCtr="0" forceAA="0" compatLnSpc="1">
                <a:normAutofit/>
                <a:scene3d>
                  <a:camera prst="orthographicFront"/>
                  <a:lightRig rig="threePt" dir="t"/>
                </a:scene3d>
              </a:bodyPr>
              <a:p>
                <a:pPr indent="0">
                  <a:lnSpc>
                    <a:spcPct val="150000"/>
                  </a:lnSpc>
                  <a:spcBef>
                    <a:spcPct val="0"/>
                  </a:spcBef>
                  <a:buClr>
                    <a:srgbClr val="C00000"/>
                  </a:buClr>
                  <a:buNone/>
                </a:pPr>
                <a:r>
                  <a:rPr sz="1350" dirty="0">
                    <a:solidFill>
                      <a:schemeClr val="bg1"/>
                    </a:solidFill>
                    <a:effectLst/>
                    <a:latin typeface="+mj-ea"/>
                    <a:ea typeface="+mj-ea"/>
                    <a:sym typeface="+mn-ea"/>
                  </a:rPr>
                  <a:t>每年组织心血管、糖尿病、肌骨性疼痛等院内专题业务培训不少于20场。</a:t>
                </a:r>
                <a:endParaRPr lang="fr-FR" altLang="zh-CN" sz="1350" dirty="0">
                  <a:solidFill>
                    <a:schemeClr val="bg1"/>
                  </a:solidFill>
                  <a:effectLst/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48" name="任意多边形 47"/>
              <p:cNvSpPr/>
              <p:nvPr>
                <p:custDataLst>
                  <p:tags r:id="rId19"/>
                </p:custDataLst>
              </p:nvPr>
            </p:nvSpPr>
            <p:spPr>
              <a:xfrm>
                <a:off x="2151459" y="5687233"/>
                <a:ext cx="433832" cy="557863"/>
              </a:xfrm>
              <a:custGeom>
                <a:avLst/>
                <a:gdLst>
                  <a:gd name="connsiteX0" fmla="*/ 866563 w 1159669"/>
                  <a:gd name="connsiteY0" fmla="*/ 0 h 943200"/>
                  <a:gd name="connsiteX1" fmla="*/ 1159669 w 1159669"/>
                  <a:gd name="connsiteY1" fmla="*/ 0 h 943200"/>
                  <a:gd name="connsiteX2" fmla="*/ 866775 w 1159669"/>
                  <a:gd name="connsiteY2" fmla="*/ 942518 h 943200"/>
                  <a:gd name="connsiteX3" fmla="*/ 866775 w 1159669"/>
                  <a:gd name="connsiteY3" fmla="*/ 943200 h 943200"/>
                  <a:gd name="connsiteX4" fmla="*/ 866563 w 1159669"/>
                  <a:gd name="connsiteY4" fmla="*/ 943200 h 943200"/>
                  <a:gd name="connsiteX5" fmla="*/ 0 w 1159669"/>
                  <a:gd name="connsiteY5" fmla="*/ 943200 h 943200"/>
                  <a:gd name="connsiteX6" fmla="*/ 0 w 1159669"/>
                  <a:gd name="connsiteY6" fmla="*/ 225 h 943200"/>
                  <a:gd name="connsiteX7" fmla="*/ 866563 w 1159669"/>
                  <a:gd name="connsiteY7" fmla="*/ 225 h 9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669" h="943200">
                    <a:moveTo>
                      <a:pt x="866563" y="0"/>
                    </a:moveTo>
                    <a:lnTo>
                      <a:pt x="1159669" y="0"/>
                    </a:lnTo>
                    <a:lnTo>
                      <a:pt x="866775" y="942518"/>
                    </a:lnTo>
                    <a:lnTo>
                      <a:pt x="866775" y="943200"/>
                    </a:lnTo>
                    <a:lnTo>
                      <a:pt x="866563" y="943200"/>
                    </a:lnTo>
                    <a:lnTo>
                      <a:pt x="0" y="943200"/>
                    </a:lnTo>
                    <a:lnTo>
                      <a:pt x="0" y="225"/>
                    </a:lnTo>
                    <a:lnTo>
                      <a:pt x="866563" y="225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horz" wrap="square" lIns="68580" tIns="0" rIns="135000" bIns="0" numCol="1" spcCol="0" rtlCol="0" fromWordArt="0" anchor="ctr" anchorCtr="0" forceAA="0" compatLnSpc="1">
                <a:no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6</a:t>
                </a:r>
                <a:r>
                  <a:rPr lang="zh-CN" altLang="en-US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）</a:t>
                </a:r>
                <a:endParaRPr lang="zh-CN" altLang="en-US" sz="1350" b="1" dirty="0">
                  <a:solidFill>
                    <a:schemeClr val="bg1"/>
                  </a:solidFill>
                  <a:effectLst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>
              <p:custDataLst>
                <p:tags r:id="rId20"/>
              </p:custDataLst>
            </p:nvPr>
          </p:nvGrpSpPr>
          <p:grpSpPr>
            <a:xfrm>
              <a:off x="3041" y="6937"/>
              <a:ext cx="5925" cy="667"/>
              <a:chOff x="2151459" y="2004690"/>
              <a:chExt cx="4955129" cy="557863"/>
            </a:xfrm>
            <a:grpFill/>
          </p:grpSpPr>
          <p:sp>
            <p:nvSpPr>
              <p:cNvPr id="2" name="矩形 1"/>
              <p:cNvSpPr/>
              <p:nvPr>
                <p:custDataLst>
                  <p:tags r:id="rId21"/>
                </p:custDataLst>
              </p:nvPr>
            </p:nvSpPr>
            <p:spPr>
              <a:xfrm>
                <a:off x="2475759" y="2004690"/>
                <a:ext cx="4630829" cy="55786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216000" tIns="0" rIns="54000" bIns="0" numCol="1" spcCol="0" rtlCol="0" fromWordArt="0" anchor="ctr" anchorCtr="0" forceAA="0" compatLnSpc="1">
                <a:normAutofit/>
                <a:scene3d>
                  <a:camera prst="orthographicFront"/>
                  <a:lightRig rig="threePt" dir="t"/>
                </a:scene3d>
              </a:bodyPr>
              <a:p>
                <a:pPr indent="0">
                  <a:lnSpc>
                    <a:spcPct val="150000"/>
                  </a:lnSpc>
                  <a:spcBef>
                    <a:spcPct val="0"/>
                  </a:spcBef>
                  <a:buClr>
                    <a:srgbClr val="C00000"/>
                  </a:buClr>
                  <a:buNone/>
                </a:pPr>
                <a:r>
                  <a:rPr sz="135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经常性安排临床骨干积极参加省、市、区组织的各类业务培训。</a:t>
                </a:r>
                <a:endParaRPr lang="fr-FR" altLang="zh-CN" sz="135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" name="任意多边形 6"/>
              <p:cNvSpPr/>
              <p:nvPr>
                <p:custDataLst>
                  <p:tags r:id="rId22"/>
                </p:custDataLst>
              </p:nvPr>
            </p:nvSpPr>
            <p:spPr>
              <a:xfrm>
                <a:off x="2151459" y="2004690"/>
                <a:ext cx="433832" cy="557863"/>
              </a:xfrm>
              <a:custGeom>
                <a:avLst/>
                <a:gdLst>
                  <a:gd name="connsiteX0" fmla="*/ 866563 w 1159669"/>
                  <a:gd name="connsiteY0" fmla="*/ 0 h 943200"/>
                  <a:gd name="connsiteX1" fmla="*/ 1159669 w 1159669"/>
                  <a:gd name="connsiteY1" fmla="*/ 0 h 943200"/>
                  <a:gd name="connsiteX2" fmla="*/ 866775 w 1159669"/>
                  <a:gd name="connsiteY2" fmla="*/ 942518 h 943200"/>
                  <a:gd name="connsiteX3" fmla="*/ 866775 w 1159669"/>
                  <a:gd name="connsiteY3" fmla="*/ 943200 h 943200"/>
                  <a:gd name="connsiteX4" fmla="*/ 866563 w 1159669"/>
                  <a:gd name="connsiteY4" fmla="*/ 943200 h 943200"/>
                  <a:gd name="connsiteX5" fmla="*/ 0 w 1159669"/>
                  <a:gd name="connsiteY5" fmla="*/ 943200 h 943200"/>
                  <a:gd name="connsiteX6" fmla="*/ 0 w 1159669"/>
                  <a:gd name="connsiteY6" fmla="*/ 225 h 943200"/>
                  <a:gd name="connsiteX7" fmla="*/ 866563 w 1159669"/>
                  <a:gd name="connsiteY7" fmla="*/ 225 h 9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669" h="943200">
                    <a:moveTo>
                      <a:pt x="866563" y="0"/>
                    </a:moveTo>
                    <a:lnTo>
                      <a:pt x="1159669" y="0"/>
                    </a:lnTo>
                    <a:lnTo>
                      <a:pt x="866775" y="942518"/>
                    </a:lnTo>
                    <a:lnTo>
                      <a:pt x="866775" y="943200"/>
                    </a:lnTo>
                    <a:lnTo>
                      <a:pt x="866563" y="943200"/>
                    </a:lnTo>
                    <a:lnTo>
                      <a:pt x="0" y="943200"/>
                    </a:lnTo>
                    <a:lnTo>
                      <a:pt x="0" y="225"/>
                    </a:lnTo>
                    <a:lnTo>
                      <a:pt x="866563" y="225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horz" wrap="square" lIns="68580" tIns="0" rIns="135000" bIns="0" numCol="1" spcCol="0" rtlCol="0" fromWordArt="0" anchor="ctr" anchorCtr="0" forceAA="0" compatLnSpc="1">
                <a:noAutofit/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7</a:t>
                </a:r>
                <a:r>
                  <a:rPr lang="zh-CN" altLang="en-US" sz="1350" b="1" dirty="0">
                    <a:solidFill>
                      <a:schemeClr val="bg1"/>
                    </a:solidFill>
                    <a:effectLst/>
                    <a:sym typeface="Arial" panose="020B0604020202020204" pitchFamily="34" charset="0"/>
                  </a:rPr>
                  <a:t>）</a:t>
                </a:r>
                <a:endParaRPr lang="zh-CN" altLang="en-US" sz="1350" b="1" dirty="0">
                  <a:solidFill>
                    <a:schemeClr val="bg1"/>
                  </a:solidFill>
                  <a:effectLst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80830" cy="5161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45235" y="145415"/>
            <a:ext cx="63004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4、合理使用人员可以起到事半功倍的效果 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rot="0">
            <a:off x="889000" y="897255"/>
            <a:ext cx="7827645" cy="970915"/>
            <a:chOff x="238" y="2367"/>
            <a:chExt cx="13859" cy="1896"/>
          </a:xfrm>
        </p:grpSpPr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238" y="2734"/>
              <a:ext cx="1139" cy="1139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35C7D"/>
                </a:gs>
              </a:gsLst>
              <a:lin ang="18900000" scaled="0"/>
            </a:gradFill>
            <a:ln w="31750">
              <a:gradFill flip="none"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pPr algn="ctr"/>
              <a:r>
                <a:rPr 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59" y="2367"/>
              <a:ext cx="12638" cy="18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>
                <a:lnSpc>
                  <a:spcPct val="140000"/>
                </a:lnSpc>
              </a:pPr>
              <a:r>
                <a:rPr lang="zh-CN" altLang="en-US">
                  <a:solidFill>
                    <a:srgbClr val="002060"/>
                  </a:solidFill>
                  <a:effectLst/>
                  <a:latin typeface="+mj-ea"/>
                  <a:ea typeface="+mj-ea"/>
                  <a:cs typeface="宋体" panose="02010600030101010101" pitchFamily="2" charset="-122"/>
                  <a:sym typeface="微软雅黑" panose="020B0503020204020204" pitchFamily="34" charset="-122"/>
                </a:rPr>
                <a:t>毛泽东同志讲过：“领导者的责任，归纳起来，主要是</a:t>
              </a:r>
              <a:r>
                <a:rPr lang="zh-CN" altLang="en-US">
                  <a:solidFill>
                    <a:srgbClr val="C00000"/>
                  </a:solidFill>
                  <a:effectLst/>
                  <a:latin typeface="+mj-ea"/>
                  <a:ea typeface="+mj-ea"/>
                  <a:cs typeface="宋体" panose="02010600030101010101" pitchFamily="2" charset="-122"/>
                  <a:sym typeface="微软雅黑" panose="020B0503020204020204" pitchFamily="34" charset="-122"/>
                </a:rPr>
                <a:t>出主意、用干部</a:t>
              </a:r>
              <a:r>
                <a:rPr lang="zh-CN" altLang="en-US">
                  <a:solidFill>
                    <a:srgbClr val="002060"/>
                  </a:solidFill>
                  <a:effectLst/>
                  <a:latin typeface="+mj-ea"/>
                  <a:ea typeface="+mj-ea"/>
                  <a:cs typeface="宋体" panose="02010600030101010101" pitchFamily="2" charset="-122"/>
                  <a:sym typeface="微软雅黑" panose="020B0503020204020204" pitchFamily="34" charset="-122"/>
                </a:rPr>
                <a:t>两件事”。</a:t>
              </a:r>
              <a:endParaRPr lang="zh-CN" altLang="en-US">
                <a:solidFill>
                  <a:srgbClr val="002060"/>
                </a:solidFill>
                <a:effectLst/>
                <a:latin typeface="+mj-ea"/>
                <a:ea typeface="+mj-ea"/>
                <a:cs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4380" y="1856105"/>
            <a:ext cx="8133080" cy="1074420"/>
            <a:chOff x="1188" y="2923"/>
            <a:chExt cx="12808" cy="169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188" y="2923"/>
              <a:ext cx="12808" cy="0"/>
            </a:xfrm>
            <a:prstGeom prst="line">
              <a:avLst/>
            </a:prstGeom>
            <a:noFill/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lgDash"/>
              <a:miter lim="800000"/>
            </a:ln>
            <a:effectLst/>
          </p:spPr>
        </p:cxnSp>
        <p:grpSp>
          <p:nvGrpSpPr>
            <p:cNvPr id="2" name="组合 1"/>
            <p:cNvGrpSpPr/>
            <p:nvPr/>
          </p:nvGrpSpPr>
          <p:grpSpPr>
            <a:xfrm rot="0">
              <a:off x="1400" y="3105"/>
              <a:ext cx="12215" cy="1452"/>
              <a:chOff x="238" y="4465"/>
              <a:chExt cx="13733" cy="1800"/>
            </a:xfrm>
          </p:grpSpPr>
          <p:sp>
            <p:nvSpPr>
              <p:cNvPr id="10" name="Oval 62"/>
              <p:cNvSpPr>
                <a:spLocks noChangeArrowheads="1"/>
              </p:cNvSpPr>
              <p:nvPr/>
            </p:nvSpPr>
            <p:spPr bwMode="auto">
              <a:xfrm>
                <a:off x="238" y="4831"/>
                <a:ext cx="1139" cy="1139"/>
              </a:xfrm>
              <a:prstGeom prst="ellipse">
                <a:avLst/>
              </a:prstGeom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ang="18900000" scaled="0"/>
              </a:gradFill>
              <a:ln w="31750">
                <a:gradFill flip="none" rotWithShape="1">
                  <a:gsLst>
                    <a:gs pos="0">
                      <a:srgbClr val="FFFFFF">
                        <a:lumMod val="75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p>
                <a:pPr algn="ctr"/>
                <a:r>
                  <a:rPr lang="en-US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</a:t>
                </a:r>
                <a:endParaRPr lang="en-US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584" y="4465"/>
                <a:ext cx="12387" cy="18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>
                    <a:solidFill>
                      <a:srgbClr val="C0000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  <a:sym typeface="微软雅黑" panose="020B0503020204020204" pitchFamily="34" charset="-122"/>
                  </a:rPr>
                  <a:t>德才兼备</a:t>
                </a:r>
                <a:r>
                  <a:rPr lang="zh-CN" altLang="en-US">
                    <a:solidFill>
                      <a:srgbClr val="00206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  <a:sym typeface="微软雅黑" panose="020B0503020204020204" pitchFamily="34" charset="-122"/>
                  </a:rPr>
                  <a:t>提拔使用，</a:t>
                </a:r>
                <a:r>
                  <a:rPr lang="zh-CN" altLang="en-US">
                    <a:solidFill>
                      <a:srgbClr val="C0000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  <a:sym typeface="微软雅黑" panose="020B0503020204020204" pitchFamily="34" charset="-122"/>
                  </a:rPr>
                  <a:t>有德无才</a:t>
                </a:r>
                <a:r>
                  <a:rPr lang="zh-CN" altLang="en-US">
                    <a:solidFill>
                      <a:srgbClr val="00206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  <a:sym typeface="微软雅黑" panose="020B0503020204020204" pitchFamily="34" charset="-122"/>
                  </a:rPr>
                  <a:t>培养使用，</a:t>
                </a:r>
                <a:r>
                  <a:rPr lang="zh-CN" altLang="en-US">
                    <a:solidFill>
                      <a:srgbClr val="C0000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  <a:sym typeface="微软雅黑" panose="020B0503020204020204" pitchFamily="34" charset="-122"/>
                  </a:rPr>
                  <a:t>有才无德</a:t>
                </a:r>
                <a:r>
                  <a:rPr lang="zh-CN" altLang="en-US">
                    <a:solidFill>
                      <a:srgbClr val="00206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  <a:sym typeface="微软雅黑" panose="020B0503020204020204" pitchFamily="34" charset="-122"/>
                  </a:rPr>
                  <a:t>限制使用，</a:t>
                </a:r>
                <a:r>
                  <a:rPr lang="zh-CN" altLang="en-US">
                    <a:solidFill>
                      <a:srgbClr val="C0000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  <a:sym typeface="微软雅黑" panose="020B0503020204020204" pitchFamily="34" charset="-122"/>
                  </a:rPr>
                  <a:t>无才无德</a:t>
                </a:r>
                <a:r>
                  <a:rPr lang="zh-CN" altLang="en-US">
                    <a:solidFill>
                      <a:srgbClr val="00206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  <a:sym typeface="微软雅黑" panose="020B0503020204020204" pitchFamily="34" charset="-122"/>
                  </a:rPr>
                  <a:t>坚决不用。</a:t>
                </a:r>
                <a:endParaRPr lang="zh-CN" altLang="en-US">
                  <a:solidFill>
                    <a:srgbClr val="002060"/>
                  </a:solidFill>
                  <a:effectLst/>
                  <a:latin typeface="+mj-ea"/>
                  <a:ea typeface="+mj-ea"/>
                  <a:cs typeface="宋体" panose="02010600030101010101" pitchFamily="2" charset="-122"/>
                  <a:sym typeface="微软雅黑" panose="020B0503020204020204" pitchFamily="34" charset="-122"/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>
              <a:off x="1188" y="4615"/>
              <a:ext cx="12808" cy="0"/>
            </a:xfrm>
            <a:prstGeom prst="line">
              <a:avLst/>
            </a:prstGeom>
            <a:noFill/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lgDash"/>
              <a:miter lim="800000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754380" y="3181367"/>
            <a:ext cx="8133080" cy="815958"/>
            <a:chOff x="1188" y="5010"/>
            <a:chExt cx="12808" cy="1285"/>
          </a:xfrm>
        </p:grpSpPr>
        <p:grpSp>
          <p:nvGrpSpPr>
            <p:cNvPr id="18" name="组合 17"/>
            <p:cNvGrpSpPr/>
            <p:nvPr/>
          </p:nvGrpSpPr>
          <p:grpSpPr>
            <a:xfrm rot="0">
              <a:off x="1400" y="5010"/>
              <a:ext cx="12327" cy="919"/>
              <a:chOff x="238" y="6826"/>
              <a:chExt cx="13859" cy="1139"/>
            </a:xfrm>
          </p:grpSpPr>
          <p:sp>
            <p:nvSpPr>
              <p:cNvPr id="19" name="Oval 62"/>
              <p:cNvSpPr>
                <a:spLocks noChangeArrowheads="1"/>
              </p:cNvSpPr>
              <p:nvPr/>
            </p:nvSpPr>
            <p:spPr bwMode="auto">
              <a:xfrm>
                <a:off x="238" y="6826"/>
                <a:ext cx="1139" cy="1139"/>
              </a:xfrm>
              <a:prstGeom prst="ellipse">
                <a:avLst/>
              </a:pr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18900000" scaled="0"/>
              </a:gradFill>
              <a:ln w="31750">
                <a:gradFill flip="none" rotWithShape="1">
                  <a:gsLst>
                    <a:gs pos="0">
                      <a:srgbClr val="FFFFFF">
                        <a:lumMod val="75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p>
                <a:pPr algn="ctr"/>
                <a:r>
                  <a:rPr 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3</a:t>
                </a:r>
                <a:endParaRPr 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585" y="7026"/>
                <a:ext cx="12512" cy="7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indent="0" algn="l">
                  <a:lnSpc>
                    <a:spcPct val="150000"/>
                  </a:lnSpc>
                </a:pPr>
                <a:r>
                  <a:rPr>
                    <a:solidFill>
                      <a:schemeClr val="accent1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  <a:sym typeface="+mn-ea"/>
                  </a:rPr>
                  <a:t>善于授权，分层管理。</a:t>
                </a:r>
                <a:endParaRPr lang="zh-CN" altLang="en-US">
                  <a:solidFill>
                    <a:srgbClr val="002060"/>
                  </a:solidFill>
                  <a:effectLst/>
                  <a:latin typeface="+mj-ea"/>
                  <a:ea typeface="+mj-ea"/>
                  <a:cs typeface="宋体" panose="02010600030101010101" pitchFamily="2" charset="-122"/>
                  <a:sym typeface="微软雅黑" panose="020B0503020204020204" pitchFamily="34" charset="-122"/>
                </a:endParaRPr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>
              <a:off x="1188" y="6295"/>
              <a:ext cx="12808" cy="0"/>
            </a:xfrm>
            <a:prstGeom prst="line">
              <a:avLst/>
            </a:prstGeom>
            <a:noFill/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lgDash"/>
              <a:miter lim="800000"/>
            </a:ln>
            <a:effectLst/>
          </p:spPr>
        </p:cxnSp>
      </p:grp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8890"/>
            <a:ext cx="9180830" cy="51771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45235" y="145415"/>
            <a:ext cx="58534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5、加强协调沟通，方能和谐发展。</a:t>
            </a:r>
            <a:endParaRPr lang="zh-CN" altLang="en-US"/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2" name="组合 431"/>
          <p:cNvGrpSpPr/>
          <p:nvPr/>
        </p:nvGrpSpPr>
        <p:grpSpPr>
          <a:xfrm>
            <a:off x="1214120" y="858520"/>
            <a:ext cx="2773680" cy="4309745"/>
            <a:chOff x="3054" y="1653"/>
            <a:chExt cx="3626" cy="6106"/>
          </a:xfrm>
        </p:grpSpPr>
        <p:cxnSp>
          <p:nvCxnSpPr>
            <p:cNvPr id="193" name="直接连接符 192"/>
            <p:cNvCxnSpPr/>
            <p:nvPr>
              <p:custDataLst>
                <p:tags r:id="rId3"/>
              </p:custDataLst>
            </p:nvPr>
          </p:nvCxnSpPr>
          <p:spPr>
            <a:xfrm>
              <a:off x="3389" y="1653"/>
              <a:ext cx="0" cy="6106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177800" dist="12700" algn="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44" name="矩形 243"/>
            <p:cNvSpPr/>
            <p:nvPr>
              <p:custDataLst>
                <p:tags r:id="rId4"/>
              </p:custDataLst>
            </p:nvPr>
          </p:nvSpPr>
          <p:spPr>
            <a:xfrm>
              <a:off x="3378" y="2314"/>
              <a:ext cx="3303" cy="794"/>
            </a:xfrm>
            <a:prstGeom prst="rect">
              <a:avLst/>
            </a:prstGeom>
            <a:solidFill>
              <a:srgbClr val="47B6E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  <a:scene3d>
                <a:camera prst="orthographicFront"/>
                <a:lightRig rig="threePt" dir="t"/>
              </a:scene3d>
            </a:bodyPr>
            <a:p>
              <a:pPr indent="0" algn="ctr">
                <a:lnSpc>
                  <a:spcPct val="150000"/>
                </a:lnSpc>
                <a:buNone/>
              </a:pPr>
              <a:r>
                <a:rPr sz="20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+mj-ea"/>
                  <a:ea typeface="+mj-ea"/>
                  <a:cs typeface="宋体" panose="02010600030101010101" pitchFamily="2" charset="-122"/>
                  <a:sym typeface="+mn-ea"/>
                </a:rPr>
                <a:t>对上多争取</a:t>
              </a:r>
              <a:endPara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59" name="椭圆 258"/>
            <p:cNvSpPr/>
            <p:nvPr>
              <p:custDataLst>
                <p:tags r:id="rId5"/>
              </p:custDataLst>
            </p:nvPr>
          </p:nvSpPr>
          <p:spPr>
            <a:xfrm>
              <a:off x="3054" y="2386"/>
              <a:ext cx="649" cy="649"/>
            </a:xfrm>
            <a:prstGeom prst="ellipse">
              <a:avLst/>
            </a:prstGeom>
            <a:solidFill>
              <a:srgbClr val="47B6E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423" name="矩形 422"/>
            <p:cNvSpPr/>
            <p:nvPr>
              <p:custDataLst>
                <p:tags r:id="rId6"/>
              </p:custDataLst>
            </p:nvPr>
          </p:nvSpPr>
          <p:spPr>
            <a:xfrm>
              <a:off x="3378" y="3655"/>
              <a:ext cx="3303" cy="794"/>
            </a:xfrm>
            <a:prstGeom prst="rect">
              <a:avLst/>
            </a:prstGeom>
            <a:solidFill>
              <a:srgbClr val="628EE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sz="20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+mj-ea"/>
                  <a:ea typeface="+mj-ea"/>
                  <a:cs typeface="宋体" panose="02010600030101010101" pitchFamily="2" charset="-122"/>
                  <a:sym typeface="+mn-ea"/>
                </a:rPr>
                <a:t>对外多联系</a:t>
              </a:r>
              <a:endPara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424" name="椭圆 423"/>
            <p:cNvSpPr/>
            <p:nvPr>
              <p:custDataLst>
                <p:tags r:id="rId7"/>
              </p:custDataLst>
            </p:nvPr>
          </p:nvSpPr>
          <p:spPr>
            <a:xfrm>
              <a:off x="3065" y="3739"/>
              <a:ext cx="649" cy="649"/>
            </a:xfrm>
            <a:prstGeom prst="ellipse">
              <a:avLst/>
            </a:prstGeom>
            <a:solidFill>
              <a:srgbClr val="628EE3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426" name="矩形 425"/>
            <p:cNvSpPr/>
            <p:nvPr>
              <p:custDataLst>
                <p:tags r:id="rId8"/>
              </p:custDataLst>
            </p:nvPr>
          </p:nvSpPr>
          <p:spPr>
            <a:xfrm>
              <a:off x="3378" y="4995"/>
              <a:ext cx="3303" cy="794"/>
            </a:xfrm>
            <a:prstGeom prst="rect">
              <a:avLst/>
            </a:prstGeom>
            <a:solidFill>
              <a:srgbClr val="2BC3B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>
              <a:normAutofit lnSpcReduction="20000"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sz="20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+mj-ea"/>
                  <a:ea typeface="+mj-ea"/>
                  <a:cs typeface="宋体" panose="02010600030101010101" pitchFamily="2" charset="-122"/>
                  <a:sym typeface="+mn-ea"/>
                </a:rPr>
                <a:t>对班子多说理</a:t>
              </a:r>
              <a:endParaRPr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427" name="椭圆 426"/>
            <p:cNvSpPr/>
            <p:nvPr>
              <p:custDataLst>
                <p:tags r:id="rId9"/>
              </p:custDataLst>
            </p:nvPr>
          </p:nvSpPr>
          <p:spPr>
            <a:xfrm>
              <a:off x="3054" y="5068"/>
              <a:ext cx="649" cy="649"/>
            </a:xfrm>
            <a:prstGeom prst="ellipse">
              <a:avLst/>
            </a:prstGeom>
            <a:solidFill>
              <a:srgbClr val="2BC3B5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429" name="矩形 428"/>
            <p:cNvSpPr/>
            <p:nvPr>
              <p:custDataLst>
                <p:tags r:id="rId10"/>
              </p:custDataLst>
            </p:nvPr>
          </p:nvSpPr>
          <p:spPr>
            <a:xfrm>
              <a:off x="3378" y="6336"/>
              <a:ext cx="3303" cy="794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sz="20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+mj-ea"/>
                  <a:ea typeface="+mj-ea"/>
                  <a:cs typeface="宋体" panose="02010600030101010101" pitchFamily="2" charset="-122"/>
                  <a:sym typeface="+mn-ea"/>
                </a:rPr>
                <a:t>对下属多管理</a:t>
              </a:r>
              <a:endPara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430" name="椭圆 429"/>
            <p:cNvSpPr/>
            <p:nvPr>
              <p:custDataLst>
                <p:tags r:id="rId11"/>
              </p:custDataLst>
            </p:nvPr>
          </p:nvSpPr>
          <p:spPr>
            <a:xfrm>
              <a:off x="3054" y="6409"/>
              <a:ext cx="649" cy="649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>
              <a:normAutofit/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Arial" panose="020B0604020202020204" pitchFamily="34" charset="0"/>
              </a:endParaRPr>
            </a:p>
          </p:txBody>
        </p:sp>
      </p:grpSp>
      <p:pic>
        <p:nvPicPr>
          <p:cNvPr id="434" name="图片 4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8180" y="1339215"/>
            <a:ext cx="4220845" cy="3348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3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8890"/>
            <a:ext cx="9180830" cy="516191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21995" y="2319020"/>
            <a:ext cx="9739630" cy="504825"/>
          </a:xfrm>
        </p:spPr>
        <p:txBody>
          <a:bodyPr/>
          <a:lstStyle/>
          <a:p>
            <a:pPr algn="l"/>
            <a:r>
              <a:rPr lang="zh-CN" alt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+mn-ea"/>
                <a:sym typeface="+mn-ea"/>
              </a:rPr>
              <a:t>（二）、重视绩效管理，不断修路</a:t>
            </a:r>
            <a:endParaRPr lang="zh-CN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+mn-ea"/>
              <a:sym typeface="+mn-ea"/>
            </a:endParaRPr>
          </a:p>
          <a:p>
            <a:pPr algn="l"/>
            <a:endParaRPr lang="zh-CN" altLang="en-US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583565" y="67945"/>
            <a:ext cx="974725" cy="985520"/>
          </a:xfrm>
          <a:prstGeom prst="ellipse">
            <a:avLst/>
          </a:prstGeom>
        </p:spPr>
      </p:pic>
      <p:sp>
        <p:nvSpPr>
          <p:cNvPr id="8220" name="页脚占位符 1"/>
          <p:cNvSpPr/>
          <p:nvPr>
            <p:ph type="ftr" sz="quarter" idx="11"/>
          </p:nvPr>
        </p:nvSpPr>
        <p:spPr>
          <a:xfrm>
            <a:off x="6075680" y="472948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4521835"/>
            <a:ext cx="802640" cy="713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9525"/>
            <a:ext cx="9180830" cy="51619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383030" y="1050925"/>
            <a:ext cx="6831965" cy="3384550"/>
            <a:chOff x="1287102" y="1199523"/>
            <a:chExt cx="6847285" cy="2795588"/>
          </a:xfrm>
        </p:grpSpPr>
        <p:sp>
          <p:nvSpPr>
            <p:cNvPr id="9" name="圆角矩形 8"/>
            <p:cNvSpPr/>
            <p:nvPr/>
          </p:nvSpPr>
          <p:spPr bwMode="auto">
            <a:xfrm>
              <a:off x="1287102" y="1199523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0E0E0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68580" tIns="34290" rIns="68580" bIns="34290"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1473978" y="1415961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DDEDD"/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4" name="TextBox 128"/>
          <p:cNvSpPr txBox="1"/>
          <p:nvPr/>
        </p:nvSpPr>
        <p:spPr>
          <a:xfrm>
            <a:off x="1757680" y="1477010"/>
            <a:ext cx="603694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355600" algn="l">
              <a:lnSpc>
                <a:spcPct val="150000"/>
              </a:lnSpc>
            </a:pPr>
            <a:r>
              <a:rPr lang="en-US" altLang="zh-CN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1" charset="-122"/>
                <a:ea typeface="楷体_GB2312" panose="02010609030101010101" pitchFamily="1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新医改实施后，虽然职工收入普遍提高了，但是很多医院职工积极性缺反而下降，这可能受绩效工资封顶的影响，但与各医院绩效管理运用的好坏也有很大关系。</a:t>
            </a:r>
            <a:endParaRPr lang="zh-CN" altLang="en-US" sz="2000" dirty="0" smtClean="0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页脚占位符 1"/>
          <p:cNvSpPr/>
          <p:nvPr>
            <p:ph type="ftr" sz="quarter" idx="11"/>
          </p:nvPr>
        </p:nvSpPr>
        <p:spPr>
          <a:xfrm>
            <a:off x="6537960" y="478726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6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54760" y="145415"/>
            <a:ext cx="53130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8890"/>
            <a:ext cx="9180830" cy="5161915"/>
          </a:xfrm>
          <a:prstGeom prst="rect">
            <a:avLst/>
          </a:prstGeom>
        </p:spPr>
      </p:pic>
      <p:sp>
        <p:nvSpPr>
          <p:cNvPr id="15" name="页脚占位符 1"/>
          <p:cNvSpPr/>
          <p:nvPr>
            <p:ph type="ftr" sz="quarter" idx="11"/>
          </p:nvPr>
        </p:nvSpPr>
        <p:spPr>
          <a:xfrm>
            <a:off x="6352540" y="485457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229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95" y="699770"/>
            <a:ext cx="2981325" cy="4197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8"/>
          <p:cNvSpPr/>
          <p:nvPr/>
        </p:nvSpPr>
        <p:spPr>
          <a:xfrm>
            <a:off x="758825" y="1457960"/>
            <a:ext cx="5927725" cy="3091815"/>
          </a:xfrm>
          <a:prstGeom prst="rect">
            <a:avLst/>
          </a:prstGeom>
          <a:gradFill>
            <a:gsLst>
              <a:gs pos="100000">
                <a:srgbClr val="007BD3">
                  <a:alpha val="37000"/>
                </a:srgbClr>
              </a:gs>
              <a:gs pos="100000">
                <a:srgbClr val="034373"/>
              </a:gs>
            </a:gsLst>
            <a:lin ang="18900000" scaled="0"/>
          </a:gradFill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en-US" altLang="zh-CN">
                <a:latin typeface="+mn-ea"/>
                <a:sym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bg1"/>
                </a:solidFill>
                <a:latin typeface="+mn-ea"/>
                <a:sym typeface="微软雅黑" panose="020B0503020204020204" pitchFamily="34" charset="-122"/>
              </a:rPr>
              <a:t>  </a:t>
            </a:r>
            <a:r>
              <a:rPr lang="zh-CN" altLang="en-US" sz="1600">
                <a:solidFill>
                  <a:srgbClr val="002060"/>
                </a:solidFill>
                <a:latin typeface="+mn-ea"/>
                <a:sym typeface="微软雅黑" panose="020B0503020204020204" pitchFamily="34" charset="-122"/>
              </a:rPr>
              <a:t>在绩效工资核算过程中常常出现某些科室增长速度很快的情况，院长担心各科之间相互攀比，就想办法给增长快的科室少发一些，或者规定某一类科室或人群不能超过设定的数额，俗称“封顶”。</a:t>
            </a:r>
            <a:endParaRPr lang="zh-CN" altLang="en-US" sz="1600">
              <a:solidFill>
                <a:srgbClr val="002060"/>
              </a:solidFill>
              <a:latin typeface="+mn-ea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2060"/>
                </a:solidFill>
                <a:latin typeface="+mn-ea"/>
                <a:sym typeface="微软雅黑" panose="020B0503020204020204" pitchFamily="34" charset="-122"/>
              </a:rPr>
              <a:t>       封顶是一种平衡、和谐的办法，但是封顶会压制积极性，带来副作用，便出现二种现象：</a:t>
            </a:r>
            <a:endParaRPr lang="zh-CN" altLang="en-US" sz="1600">
              <a:solidFill>
                <a:srgbClr val="002060"/>
              </a:solidFill>
              <a:latin typeface="+mn-ea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002060"/>
                </a:solidFill>
                <a:latin typeface="+mn-ea"/>
                <a:sym typeface="微软雅黑" panose="020B0503020204020204" pitchFamily="34" charset="-122"/>
              </a:rPr>
              <a:t>     </a:t>
            </a:r>
            <a:r>
              <a:rPr lang="en-US" altLang="zh-CN" sz="1400">
                <a:solidFill>
                  <a:srgbClr val="FF0000"/>
                </a:solidFill>
                <a:effectLst/>
                <a:latin typeface="+mn-ea"/>
                <a:sym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effectLst/>
                <a:latin typeface="+mn-ea"/>
                <a:sym typeface="微软雅黑" panose="020B0503020204020204" pitchFamily="34" charset="-122"/>
              </a:rPr>
              <a:t>一是推诿病人，不想多做事了；</a:t>
            </a:r>
            <a:endParaRPr lang="zh-CN" altLang="en-US" sz="1600">
              <a:solidFill>
                <a:srgbClr val="FF0000"/>
              </a:solidFill>
              <a:effectLst/>
              <a:latin typeface="+mn-ea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FF0000"/>
                </a:solidFill>
                <a:effectLst/>
                <a:latin typeface="+mn-ea"/>
                <a:sym typeface="微软雅黑" panose="020B0503020204020204" pitchFamily="34" charset="-122"/>
              </a:rPr>
              <a:t>     二是人情治疗，漏账现象增多。所以不宜封顶。</a:t>
            </a:r>
            <a:endParaRPr lang="zh-CN" altLang="en-US" sz="1600">
              <a:solidFill>
                <a:srgbClr val="FF0000"/>
              </a:solidFill>
              <a:effectLst/>
              <a:latin typeface="+mn-ea"/>
              <a:sym typeface="微软雅黑" panose="020B0503020204020204" pitchFamily="34" charset="-122"/>
            </a:endParaRPr>
          </a:p>
        </p:txBody>
      </p:sp>
      <p:pic>
        <p:nvPicPr>
          <p:cNvPr id="16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10" y="464693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58825" y="754380"/>
            <a:ext cx="72415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4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6147"/>
          <p:cNvSpPr>
            <a:spLocks noGrp="1"/>
          </p:cNvSpPr>
          <p:nvPr>
            <p:ph idx="1"/>
          </p:nvPr>
        </p:nvSpPr>
        <p:spPr>
          <a:xfrm>
            <a:off x="561975" y="876935"/>
            <a:ext cx="8228330" cy="516890"/>
          </a:xfrm>
          <a:ln>
            <a:miter/>
          </a:ln>
        </p:spPr>
        <p:txBody>
          <a:bodyPr anchor="t"/>
          <a:p>
            <a:pPr marL="0" lv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、为什么绩效工资不宜封顶但又要可控？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4760" y="145415"/>
            <a:ext cx="53130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8890"/>
            <a:ext cx="9180830" cy="5161915"/>
          </a:xfrm>
          <a:prstGeom prst="rect">
            <a:avLst/>
          </a:prstGeom>
        </p:spPr>
      </p:pic>
      <p:sp>
        <p:nvSpPr>
          <p:cNvPr id="15" name="页脚占位符 1"/>
          <p:cNvSpPr/>
          <p:nvPr>
            <p:ph type="ftr" sz="quarter" idx="11"/>
          </p:nvPr>
        </p:nvSpPr>
        <p:spPr>
          <a:xfrm>
            <a:off x="6537960" y="478726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6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10" y="464693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5790" y="1443990"/>
            <a:ext cx="813816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但是不控制，就会出现差距过大，不利于调动大多数职工的积极性和员工之间的和谐。我们控制的目的不是不让做得好的人多得，而是控制医院不同群体之间的差距和排序。</a:t>
            </a:r>
            <a:r>
              <a:rPr lang="zh-CN" alt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313" name="图片 143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35" y="2465705"/>
            <a:ext cx="4128135" cy="2520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68020" y="754380"/>
            <a:ext cx="72415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4915" y="134620"/>
            <a:ext cx="53130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    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6" name="图片 5" descr="1111111111"/>
          <p:cNvPicPr>
            <a:picLocks noChangeAspect="1"/>
          </p:cNvPicPr>
          <p:nvPr/>
        </p:nvPicPr>
        <p:blipFill>
          <a:blip r:embed="rId4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6147"/>
          <p:cNvSpPr>
            <a:spLocks noGrp="1"/>
          </p:cNvSpPr>
          <p:nvPr>
            <p:ph idx="1"/>
          </p:nvPr>
        </p:nvSpPr>
        <p:spPr>
          <a:xfrm>
            <a:off x="561975" y="876935"/>
            <a:ext cx="8228330" cy="516890"/>
          </a:xfrm>
          <a:ln>
            <a:miter/>
          </a:ln>
        </p:spPr>
        <p:txBody>
          <a:bodyPr anchor="t"/>
          <a:p>
            <a:pPr marL="0" lv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、为什么绩效工资不宜封顶但又要可控？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2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9525"/>
            <a:ext cx="9180830" cy="5161915"/>
          </a:xfrm>
          <a:prstGeom prst="rect">
            <a:avLst/>
          </a:prstGeom>
        </p:spPr>
      </p:pic>
      <p:sp>
        <p:nvSpPr>
          <p:cNvPr id="15" name="页脚占位符 1"/>
          <p:cNvSpPr/>
          <p:nvPr>
            <p:ph type="ftr" sz="quarter" idx="11"/>
          </p:nvPr>
        </p:nvSpPr>
        <p:spPr>
          <a:xfrm>
            <a:off x="6537960" y="478726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6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10" y="464693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5790" y="1393825"/>
            <a:ext cx="8556625" cy="1536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控制差距就是控制各类人群之间的差距倍数，控制最高和最低人群的差距倍数</a:t>
            </a:r>
            <a:r>
              <a:rPr lang="zh-CN" alt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这种倍数关系在一定时期内不要缩小或扩大，拿得多的增长了，拿的少的人群也跟着增长，只是保持相互之间的差距倍数。</a:t>
            </a:r>
            <a:endParaRPr lang="zh-CN" altLang="en-US" sz="1600" dirty="0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770" y="2753995"/>
            <a:ext cx="3161665" cy="2255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4760" y="145415"/>
            <a:ext cx="53130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    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6" name="图片 5" descr="1111111111"/>
          <p:cNvPicPr>
            <a:picLocks noChangeAspect="1"/>
          </p:cNvPicPr>
          <p:nvPr/>
        </p:nvPicPr>
        <p:blipFill>
          <a:blip r:embed="rId4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6147"/>
          <p:cNvSpPr>
            <a:spLocks noGrp="1"/>
          </p:cNvSpPr>
          <p:nvPr>
            <p:ph idx="1"/>
          </p:nvPr>
        </p:nvSpPr>
        <p:spPr>
          <a:xfrm>
            <a:off x="561975" y="876935"/>
            <a:ext cx="8228330" cy="516890"/>
          </a:xfrm>
          <a:ln>
            <a:miter/>
          </a:ln>
        </p:spPr>
        <p:txBody>
          <a:bodyPr anchor="t"/>
          <a:p>
            <a:pPr marL="0" lv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、为什么绩效工资不宜封顶但又要可控？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9525"/>
            <a:ext cx="9180830" cy="5161915"/>
          </a:xfrm>
          <a:prstGeom prst="rect">
            <a:avLst/>
          </a:prstGeom>
        </p:spPr>
      </p:pic>
      <p:sp>
        <p:nvSpPr>
          <p:cNvPr id="15" name="页脚占位符 1"/>
          <p:cNvSpPr/>
          <p:nvPr>
            <p:ph type="ftr" sz="quarter" idx="11"/>
          </p:nvPr>
        </p:nvSpPr>
        <p:spPr>
          <a:xfrm>
            <a:off x="6537960" y="478726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148" name="文本占位符 6147"/>
          <p:cNvSpPr>
            <a:spLocks noGrp="1"/>
          </p:cNvSpPr>
          <p:nvPr>
            <p:ph idx="1"/>
          </p:nvPr>
        </p:nvSpPr>
        <p:spPr>
          <a:xfrm>
            <a:off x="448310" y="966470"/>
            <a:ext cx="8228330" cy="516890"/>
          </a:xfrm>
          <a:ln>
            <a:miter/>
          </a:ln>
        </p:spPr>
        <p:txBody>
          <a:bodyPr anchor="t">
            <a:normAutofit/>
          </a:bodyPr>
          <a:p>
            <a:pPr marL="0" lv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、科室之间、员工之间绩效差距多少合适？如何补差？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4760" y="145415"/>
            <a:ext cx="53130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10" y="464693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组合 10"/>
          <p:cNvGrpSpPr/>
          <p:nvPr/>
        </p:nvGrpSpPr>
        <p:grpSpPr>
          <a:xfrm>
            <a:off x="937895" y="1402715"/>
            <a:ext cx="7739380" cy="3511550"/>
            <a:chOff x="1833" y="2210"/>
            <a:chExt cx="10759" cy="5330"/>
          </a:xfrm>
        </p:grpSpPr>
        <p:grpSp>
          <p:nvGrpSpPr>
            <p:cNvPr id="6" name="组合 5"/>
            <p:cNvGrpSpPr/>
            <p:nvPr/>
          </p:nvGrpSpPr>
          <p:grpSpPr>
            <a:xfrm>
              <a:off x="1833" y="2210"/>
              <a:ext cx="10759" cy="5330"/>
              <a:chOff x="1287102" y="1199523"/>
              <a:chExt cx="6847285" cy="2795588"/>
            </a:xfrm>
          </p:grpSpPr>
          <p:sp>
            <p:nvSpPr>
              <p:cNvPr id="7" name="圆角矩形 6"/>
              <p:cNvSpPr/>
              <p:nvPr/>
            </p:nvSpPr>
            <p:spPr bwMode="auto">
              <a:xfrm>
                <a:off x="1287102" y="1199523"/>
                <a:ext cx="6847285" cy="2795588"/>
              </a:xfrm>
              <a:prstGeom prst="roundRect">
                <a:avLst>
                  <a:gd name="adj" fmla="val 9960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68580" tIns="34290" rIns="68580" bIns="34290" anchor="ctr"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" name="圆角矩形 7"/>
              <p:cNvSpPr/>
              <p:nvPr/>
            </p:nvSpPr>
            <p:spPr bwMode="auto">
              <a:xfrm>
                <a:off x="1473978" y="1415961"/>
                <a:ext cx="6428185" cy="2306241"/>
              </a:xfrm>
              <a:prstGeom prst="roundRect">
                <a:avLst>
                  <a:gd name="adj" fmla="val 11474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68580" tIns="34290" rIns="68580" bIns="34290" anchor="ctr"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9" name="文本占位符 10241"/>
            <p:cNvSpPr>
              <a:spLocks noGrp="1"/>
            </p:cNvSpPr>
            <p:nvPr/>
          </p:nvSpPr>
          <p:spPr>
            <a:xfrm>
              <a:off x="2127" y="2540"/>
              <a:ext cx="9835" cy="477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anchor="t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zh-CN" altLang="en-US" sz="15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衡量差距是否合理的标准是：</a:t>
              </a:r>
              <a:endParaRPr lang="zh-CN" altLang="en-US" sz="15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50000"/>
                </a:lnSpc>
                <a:buNone/>
              </a:pPr>
              <a:r>
                <a:rPr lang="zh-CN" altLang="en-US" sz="15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500" dirty="0">
                  <a:solidFill>
                    <a:schemeClr val="accent5">
                      <a:lumMod val="1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500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一是拿得高的员工满意，认为基本达到体现自我价值的标准了，工作积极，有激情。</a:t>
              </a:r>
              <a:endParaRPr lang="zh-CN" altLang="en-US" sz="15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>
                <a:lnSpc>
                  <a:spcPct val="150000"/>
                </a:lnSpc>
                <a:buNone/>
              </a:pPr>
              <a:r>
                <a:rPr lang="zh-CN" altLang="en-US" sz="1500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二是拿得少的员工虽然口头上希望能多拿，但是行为上没有影响工作，没有消极，不去上访，基本能接受。</a:t>
              </a:r>
              <a:endParaRPr lang="zh-CN" altLang="en-US" sz="15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lvl="0" indent="-342900" eaLnBrk="0" hangingPunct="0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v"/>
              </a:pPr>
              <a:r>
                <a:rPr lang="zh-CN" altLang="en-US" sz="15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解决办法：</a:t>
              </a:r>
              <a:endParaRPr lang="zh-CN" altLang="en-US" sz="15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342900" lvl="0" indent="-342900" eaLnBrk="0" hangingPunct="0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zh-CN" altLang="en-US" sz="15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 </a:t>
              </a:r>
              <a:r>
                <a:rPr lang="zh-CN" altLang="en-US" sz="1500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根据江苏省关于事业单位分配制度改革的意见，一把手享受单位职工平均绩效的</a:t>
              </a:r>
              <a:r>
                <a:rPr lang="en-US" altLang="zh-CN" sz="1500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1.5-2.3</a:t>
              </a:r>
              <a:r>
                <a:rPr lang="zh-CN" altLang="en-US" sz="1500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倍，因此在基层单位以2-2.5倍比较合适。</a:t>
              </a:r>
              <a:endParaRPr lang="zh-CN" altLang="en-US" sz="15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95" y="-10795"/>
            <a:ext cx="9191625" cy="5164455"/>
          </a:xfrm>
          <a:prstGeom prst="rect">
            <a:avLst/>
          </a:prstGeom>
        </p:spPr>
      </p:pic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583565" y="67945"/>
            <a:ext cx="974725" cy="985520"/>
          </a:xfrm>
          <a:prstGeom prst="ellipse">
            <a:avLst/>
          </a:prstGeom>
        </p:spPr>
      </p:pic>
      <p:sp>
        <p:nvSpPr>
          <p:cNvPr id="8220" name="页脚占位符 1"/>
          <p:cNvSpPr/>
          <p:nvPr>
            <p:ph type="ftr" sz="quarter" idx="11"/>
          </p:nvPr>
        </p:nvSpPr>
        <p:spPr>
          <a:xfrm>
            <a:off x="6075680" y="472948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4521835"/>
            <a:ext cx="802640" cy="713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65935" y="150495"/>
            <a:ext cx="23939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目录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558290" y="843280"/>
            <a:ext cx="7585710" cy="4445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 rot="0">
            <a:off x="1558290" y="1362710"/>
            <a:ext cx="5849620" cy="2727960"/>
            <a:chOff x="2500" y="1433"/>
            <a:chExt cx="9083" cy="3089"/>
          </a:xfrm>
        </p:grpSpPr>
        <p:grpSp>
          <p:nvGrpSpPr>
            <p:cNvPr id="11" name="组合 10"/>
            <p:cNvGrpSpPr/>
            <p:nvPr/>
          </p:nvGrpSpPr>
          <p:grpSpPr>
            <a:xfrm rot="0">
              <a:off x="2500" y="1433"/>
              <a:ext cx="9083" cy="2265"/>
              <a:chOff x="6673" y="2039"/>
              <a:chExt cx="9083" cy="2265"/>
            </a:xfrm>
          </p:grpSpPr>
          <p:sp>
            <p:nvSpPr>
              <p:cNvPr id="2" name="圆角矩形 1"/>
              <p:cNvSpPr/>
              <p:nvPr/>
            </p:nvSpPr>
            <p:spPr>
              <a:xfrm>
                <a:off x="6673" y="2818"/>
                <a:ext cx="8278" cy="691"/>
              </a:xfrm>
              <a:prstGeom prst="roundRect">
                <a:avLst>
                  <a:gd name="adj" fmla="val 20450"/>
                </a:avLst>
              </a:pr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18900000" scaled="0"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68580" tIns="34290" rIns="68580" bIns="34290" rtlCol="0" anchor="ctr"/>
              <a:lstStyle/>
              <a:p>
                <a:pPr marL="457200" indent="-457200" algn="ctr">
                  <a:buClr>
                    <a:srgbClr val="002060"/>
                  </a:buClr>
                  <a:buSzPct val="135000"/>
                  <a:buFont typeface="Wingdings" panose="05000000000000000000" charset="0"/>
                  <a:buChar char=""/>
                </a:pP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6676" y="3613"/>
                <a:ext cx="8278" cy="691"/>
              </a:xfrm>
              <a:prstGeom prst="roundRect">
                <a:avLst>
                  <a:gd name="adj" fmla="val 20450"/>
                </a:avLst>
              </a:pr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18900000" scaled="0"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68580" tIns="34290" rIns="68580" bIns="34290" rtlCol="0" anchor="ctr"/>
              <a:lstStyle/>
              <a:p>
                <a:pPr marL="457200" indent="-457200" algn="ctr">
                  <a:buClr>
                    <a:srgbClr val="002060"/>
                  </a:buClr>
                  <a:buSzPct val="135000"/>
                  <a:buFont typeface="Wingdings" panose="05000000000000000000" charset="0"/>
                  <a:buChar char=""/>
                </a:pP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674" y="2039"/>
                <a:ext cx="8278" cy="691"/>
              </a:xfrm>
              <a:prstGeom prst="roundRect">
                <a:avLst>
                  <a:gd name="adj" fmla="val 20450"/>
                </a:avLst>
              </a:pr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18900000" scaled="0"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68580" tIns="34290" rIns="68580" bIns="34290" rtlCol="0" anchor="ctr"/>
              <a:lstStyle/>
              <a:p>
                <a:pPr marL="457200" indent="-457200" algn="ctr">
                  <a:buClr>
                    <a:srgbClr val="002060"/>
                  </a:buClr>
                  <a:buSzPct val="135000"/>
                  <a:buFont typeface="Wingdings" panose="05000000000000000000" charset="0"/>
                  <a:buChar char=""/>
                </a:pP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文本框 42"/>
              <p:cNvSpPr txBox="1"/>
              <p:nvPr/>
            </p:nvSpPr>
            <p:spPr>
              <a:xfrm>
                <a:off x="6986" y="3613"/>
                <a:ext cx="7679" cy="546"/>
              </a:xfrm>
              <a:prstGeom prst="rect">
                <a:avLst/>
              </a:prstGeom>
              <a:noFill/>
            </p:spPr>
            <p:txBody>
              <a:bodyPr wrap="square" lIns="68579" tIns="34289" rIns="68579" bIns="34289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indent="0" algn="l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effectLst/>
                    <a:sym typeface="+mn-ea"/>
                  </a:rPr>
                  <a:t>三、创建技巧与方法</a:t>
                </a:r>
                <a:endParaRPr lang="zh-CN" altLang="en-US" b="1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38" name="文本框 25"/>
              <p:cNvSpPr txBox="1"/>
              <p:nvPr/>
            </p:nvSpPr>
            <p:spPr>
              <a:xfrm>
                <a:off x="6936" y="2039"/>
                <a:ext cx="8820" cy="546"/>
              </a:xfrm>
              <a:prstGeom prst="rect">
                <a:avLst/>
              </a:prstGeom>
              <a:noFill/>
            </p:spPr>
            <p:txBody>
              <a:bodyPr wrap="square" lIns="68579" tIns="34289" rIns="68579" bIns="34289" rtlCol="0">
                <a:spAutoFit/>
              </a:bodyPr>
              <a:lstStyle/>
              <a:p>
                <a:pPr indent="0" algn="l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effectLst/>
                    <a:sym typeface="+mn-ea"/>
                  </a:rPr>
                  <a:t>一、中心基本情况</a:t>
                </a:r>
                <a:endParaRPr lang="zh-CN" altLang="en-US" b="1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9" name="文本框 39"/>
              <p:cNvSpPr txBox="1"/>
              <p:nvPr/>
            </p:nvSpPr>
            <p:spPr>
              <a:xfrm>
                <a:off x="6936" y="2976"/>
                <a:ext cx="8181" cy="390"/>
              </a:xfrm>
              <a:prstGeom prst="rect">
                <a:avLst/>
              </a:prstGeom>
              <a:noFill/>
            </p:spPr>
            <p:txBody>
              <a:bodyPr wrap="square" lIns="68579" tIns="34289" rIns="68579" bIns="34289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indent="0" algn="l">
                  <a:buClr>
                    <a:srgbClr val="002060"/>
                  </a:buClr>
                  <a:buSzPct val="135000"/>
                  <a:buFont typeface="Wingdings" panose="05000000000000000000" charset="0"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effectLst/>
                    <a:sym typeface="+mn-ea"/>
                  </a:rPr>
                  <a:t>二、百强中心应该是什么样？</a:t>
                </a:r>
                <a:endParaRPr lang="zh-CN" altLang="en-US" b="1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圆角矩形 14"/>
            <p:cNvSpPr/>
            <p:nvPr/>
          </p:nvSpPr>
          <p:spPr>
            <a:xfrm>
              <a:off x="2500" y="3831"/>
              <a:ext cx="8278" cy="691"/>
            </a:xfrm>
            <a:prstGeom prst="roundRect">
              <a:avLst>
                <a:gd name="adj" fmla="val 20450"/>
              </a:avLst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18900000" scaled="0"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8580" tIns="34290" rIns="68580" bIns="34290" rtlCol="0" anchor="ctr"/>
            <a:lstStyle/>
            <a:p>
              <a:pPr marL="457200" indent="-457200" algn="ctr">
                <a:buClr>
                  <a:srgbClr val="002060"/>
                </a:buClr>
                <a:buSzPct val="135000"/>
                <a:buFont typeface="Wingdings" panose="05000000000000000000" charset="0"/>
                <a:buChar char=""/>
              </a:pP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42"/>
            <p:cNvSpPr txBox="1"/>
            <p:nvPr/>
          </p:nvSpPr>
          <p:spPr>
            <a:xfrm>
              <a:off x="2763" y="3878"/>
              <a:ext cx="7464" cy="546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>
              <a:defPPr>
                <a:defRPr lang="zh-CN"/>
              </a:defPPr>
              <a:lvl1pPr>
                <a:defRPr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indent="0" algn="l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altLang="en-US" b="1">
                  <a:solidFill>
                    <a:schemeClr val="bg1"/>
                  </a:solidFill>
                  <a:effectLst/>
                  <a:sym typeface="+mn-ea"/>
                </a:rPr>
                <a:t>四、加强人力资源管理，彰显机构活力</a:t>
              </a:r>
              <a:endParaRPr lang="zh-CN" altLang="en-US" b="1">
                <a:solidFill>
                  <a:schemeClr val="bg1"/>
                </a:solidFill>
                <a:effectLst/>
                <a:latin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8890"/>
            <a:ext cx="9180830" cy="5161915"/>
          </a:xfrm>
          <a:prstGeom prst="rect">
            <a:avLst/>
          </a:prstGeom>
        </p:spPr>
      </p:pic>
      <p:sp>
        <p:nvSpPr>
          <p:cNvPr id="15" name="页脚占位符 1"/>
          <p:cNvSpPr/>
          <p:nvPr>
            <p:ph type="ftr" sz="quarter" idx="11"/>
          </p:nvPr>
        </p:nvSpPr>
        <p:spPr>
          <a:xfrm>
            <a:off x="6537960" y="478726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6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10" y="464693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5655310" y="1591310"/>
            <a:ext cx="3234690" cy="2998470"/>
            <a:chOff x="7538" y="2820"/>
            <a:chExt cx="7525" cy="6417"/>
          </a:xfrm>
        </p:grpSpPr>
        <p:sp>
          <p:nvSpPr>
            <p:cNvPr id="4" name="Text Box 18"/>
            <p:cNvSpPr txBox="1"/>
            <p:nvPr/>
          </p:nvSpPr>
          <p:spPr>
            <a:xfrm rot="21420000">
              <a:off x="11934" y="7495"/>
              <a:ext cx="2482" cy="15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 algn="ctr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Txt in here</a:t>
              </a:r>
              <a:endParaRPr lang="en-US" altLang="zh-CN" sz="2000" b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 rot="21420000">
              <a:off x="11934" y="2855"/>
              <a:ext cx="2482" cy="15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 algn="ctr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Text in here</a:t>
              </a:r>
              <a:endParaRPr lang="en-US" altLang="zh-CN" sz="2000" b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5363" name="组合 15362"/>
            <p:cNvGrpSpPr/>
            <p:nvPr/>
          </p:nvGrpSpPr>
          <p:grpSpPr>
            <a:xfrm rot="21420000">
              <a:off x="7907" y="3269"/>
              <a:ext cx="7156" cy="5438"/>
              <a:chOff x="0" y="0"/>
              <a:chExt cx="3639" cy="1846"/>
            </a:xfrm>
          </p:grpSpPr>
          <p:sp>
            <p:nvSpPr>
              <p:cNvPr id="15364" name="直接连接符 15363"/>
              <p:cNvSpPr/>
              <p:nvPr/>
            </p:nvSpPr>
            <p:spPr>
              <a:xfrm>
                <a:off x="0" y="0"/>
                <a:ext cx="3639" cy="0"/>
              </a:xfrm>
              <a:prstGeom prst="line">
                <a:avLst/>
              </a:prstGeom>
              <a:ln w="6350" cap="flat" cmpd="sng">
                <a:solidFill>
                  <a:srgbClr val="FFFFFF">
                    <a:alpha val="39000"/>
                  </a:srgbClr>
                </a:solidFill>
                <a:prstDash val="solid"/>
                <a:headEnd type="none" w="med" len="med"/>
                <a:tailEnd type="none" w="med" len="med"/>
              </a:ln>
              <a:scene3d>
                <a:camera prst="legacyObliqueTopRight">
                  <a:rot lat="0" lon="600000" rev="0"/>
                </a:camera>
                <a:lightRig rig="legacyFlat1" dir="t"/>
              </a:scene3d>
              <a:sp3d prstMaterial="legacyWireframe">
                <a:bevelT w="13500" h="13500" prst="angle"/>
                <a:bevelB w="13500" h="13500" prst="angle"/>
              </a:sp3d>
            </p:spPr>
          </p:sp>
          <p:sp>
            <p:nvSpPr>
              <p:cNvPr id="15365" name="直接连接符 15364"/>
              <p:cNvSpPr/>
              <p:nvPr/>
            </p:nvSpPr>
            <p:spPr>
              <a:xfrm>
                <a:off x="0" y="310"/>
                <a:ext cx="3639" cy="0"/>
              </a:xfrm>
              <a:prstGeom prst="line">
                <a:avLst/>
              </a:prstGeom>
              <a:ln w="6350" cap="flat" cmpd="sng">
                <a:solidFill>
                  <a:srgbClr val="FFFFFF">
                    <a:alpha val="39000"/>
                  </a:srgbClr>
                </a:solidFill>
                <a:prstDash val="solid"/>
                <a:headEnd type="none" w="med" len="med"/>
                <a:tailEnd type="none" w="med" len="med"/>
              </a:ln>
              <a:scene3d>
                <a:camera prst="legacyObliqueTopRight">
                  <a:rot lat="0" lon="600000" rev="0"/>
                </a:camera>
                <a:lightRig rig="legacyFlat1" dir="t"/>
              </a:scene3d>
              <a:sp3d prstMaterial="legacyWireframe">
                <a:bevelT w="13500" h="13500" prst="angle"/>
                <a:bevelB w="13500" h="13500" prst="angle"/>
              </a:sp3d>
            </p:spPr>
          </p:sp>
          <p:sp>
            <p:nvSpPr>
              <p:cNvPr id="15366" name="直接连接符 15365"/>
              <p:cNvSpPr/>
              <p:nvPr/>
            </p:nvSpPr>
            <p:spPr>
              <a:xfrm>
                <a:off x="0" y="611"/>
                <a:ext cx="3639" cy="0"/>
              </a:xfrm>
              <a:prstGeom prst="line">
                <a:avLst/>
              </a:prstGeom>
              <a:ln w="6350" cap="flat" cmpd="sng">
                <a:solidFill>
                  <a:srgbClr val="FFFFFF">
                    <a:alpha val="39000"/>
                  </a:srgbClr>
                </a:solidFill>
                <a:prstDash val="solid"/>
                <a:headEnd type="none" w="med" len="med"/>
                <a:tailEnd type="none" w="med" len="med"/>
              </a:ln>
              <a:scene3d>
                <a:camera prst="legacyObliqueTopRight">
                  <a:rot lat="0" lon="600000" rev="0"/>
                </a:camera>
                <a:lightRig rig="legacyFlat1" dir="t"/>
              </a:scene3d>
              <a:sp3d prstMaterial="legacyWireframe">
                <a:bevelT w="13500" h="13500" prst="angle"/>
                <a:bevelB w="13500" h="13500" prst="angle"/>
              </a:sp3d>
            </p:spPr>
          </p:sp>
          <p:sp>
            <p:nvSpPr>
              <p:cNvPr id="15367" name="直接连接符 15366"/>
              <p:cNvSpPr/>
              <p:nvPr/>
            </p:nvSpPr>
            <p:spPr>
              <a:xfrm>
                <a:off x="0" y="921"/>
                <a:ext cx="3639" cy="0"/>
              </a:xfrm>
              <a:prstGeom prst="line">
                <a:avLst/>
              </a:prstGeom>
              <a:ln w="6350" cap="flat" cmpd="sng">
                <a:solidFill>
                  <a:srgbClr val="FFFFFF">
                    <a:alpha val="39000"/>
                  </a:srgbClr>
                </a:solidFill>
                <a:prstDash val="solid"/>
                <a:headEnd type="none" w="med" len="med"/>
                <a:tailEnd type="none" w="med" len="med"/>
              </a:ln>
              <a:scene3d>
                <a:camera prst="legacyObliqueTopRight">
                  <a:rot lat="0" lon="600000" rev="0"/>
                </a:camera>
                <a:lightRig rig="legacyFlat1" dir="t"/>
              </a:scene3d>
              <a:sp3d prstMaterial="legacyWireframe">
                <a:bevelT w="13500" h="13500" prst="angle"/>
                <a:bevelB w="13500" h="13500" prst="angle"/>
              </a:sp3d>
            </p:spPr>
          </p:sp>
          <p:sp>
            <p:nvSpPr>
              <p:cNvPr id="15368" name="直接连接符 15367"/>
              <p:cNvSpPr/>
              <p:nvPr/>
            </p:nvSpPr>
            <p:spPr>
              <a:xfrm>
                <a:off x="0" y="1222"/>
                <a:ext cx="3639" cy="0"/>
              </a:xfrm>
              <a:prstGeom prst="line">
                <a:avLst/>
              </a:prstGeom>
              <a:ln w="6350" cap="flat" cmpd="sng">
                <a:solidFill>
                  <a:srgbClr val="FFFFFF">
                    <a:alpha val="39000"/>
                  </a:srgbClr>
                </a:solidFill>
                <a:prstDash val="solid"/>
                <a:headEnd type="none" w="med" len="med"/>
                <a:tailEnd type="none" w="med" len="med"/>
              </a:ln>
              <a:scene3d>
                <a:camera prst="legacyObliqueTopRight">
                  <a:rot lat="0" lon="600000" rev="0"/>
                </a:camera>
                <a:lightRig rig="legacyFlat1" dir="t"/>
              </a:scene3d>
              <a:sp3d prstMaterial="legacyWireframe">
                <a:bevelT w="13500" h="13500" prst="angle"/>
                <a:bevelB w="13500" h="13500" prst="angle"/>
              </a:sp3d>
            </p:spPr>
          </p:sp>
          <p:sp>
            <p:nvSpPr>
              <p:cNvPr id="15369" name="直接连接符 15368"/>
              <p:cNvSpPr/>
              <p:nvPr/>
            </p:nvSpPr>
            <p:spPr>
              <a:xfrm>
                <a:off x="0" y="1532"/>
                <a:ext cx="3639" cy="0"/>
              </a:xfrm>
              <a:prstGeom prst="line">
                <a:avLst/>
              </a:prstGeom>
              <a:ln w="6350" cap="flat" cmpd="sng">
                <a:solidFill>
                  <a:srgbClr val="FFFFFF">
                    <a:alpha val="39000"/>
                  </a:srgbClr>
                </a:solidFill>
                <a:prstDash val="solid"/>
                <a:headEnd type="none" w="med" len="med"/>
                <a:tailEnd type="none" w="med" len="med"/>
              </a:ln>
              <a:scene3d>
                <a:camera prst="legacyObliqueTopRight">
                  <a:rot lat="0" lon="600000" rev="0"/>
                </a:camera>
                <a:lightRig rig="legacyFlat1" dir="t"/>
              </a:scene3d>
              <a:sp3d prstMaterial="legacyWireframe">
                <a:bevelT w="13500" h="13500" prst="angle"/>
                <a:bevelB w="13500" h="13500" prst="angle"/>
              </a:sp3d>
            </p:spPr>
          </p:sp>
          <p:sp>
            <p:nvSpPr>
              <p:cNvPr id="15370" name="直接连接符 15369"/>
              <p:cNvSpPr/>
              <p:nvPr/>
            </p:nvSpPr>
            <p:spPr>
              <a:xfrm>
                <a:off x="0" y="1846"/>
                <a:ext cx="3639" cy="0"/>
              </a:xfrm>
              <a:prstGeom prst="line">
                <a:avLst/>
              </a:prstGeom>
              <a:ln w="6350" cap="flat" cmpd="sng">
                <a:solidFill>
                  <a:srgbClr val="FFFFFF">
                    <a:alpha val="39000"/>
                  </a:srgbClr>
                </a:solidFill>
                <a:prstDash val="solid"/>
                <a:headEnd type="none" w="med" len="med"/>
                <a:tailEnd type="none" w="med" len="med"/>
              </a:ln>
              <a:scene3d>
                <a:camera prst="legacyObliqueTopRight">
                  <a:rot lat="0" lon="600000" rev="0"/>
                </a:camera>
                <a:lightRig rig="legacyFlat1" dir="t"/>
              </a:scene3d>
              <a:sp3d prstMaterial="legacyWireframe">
                <a:bevelT w="13500" h="13500" prst="angle"/>
                <a:bevelB w="13500" h="13500" prst="angle"/>
              </a:sp3d>
            </p:spPr>
          </p:sp>
        </p:grpSp>
        <p:sp>
          <p:nvSpPr>
            <p:cNvPr id="15389" name="未知"/>
            <p:cNvSpPr/>
            <p:nvPr/>
          </p:nvSpPr>
          <p:spPr>
            <a:xfrm rot="21420000">
              <a:off x="7870" y="2820"/>
              <a:ext cx="7018" cy="6323"/>
            </a:xfrm>
            <a:custGeom>
              <a:avLst/>
              <a:gdLst/>
              <a:ahLst/>
              <a:cxnLst/>
              <a:pathLst>
                <a:path w="3569" h="2147">
                  <a:moveTo>
                    <a:pt x="430" y="1727"/>
                  </a:moveTo>
                  <a:cubicBezTo>
                    <a:pt x="609" y="1561"/>
                    <a:pt x="1114" y="1633"/>
                    <a:pt x="1569" y="1343"/>
                  </a:cubicBezTo>
                  <a:cubicBezTo>
                    <a:pt x="2024" y="1053"/>
                    <a:pt x="2485" y="236"/>
                    <a:pt x="2767" y="118"/>
                  </a:cubicBezTo>
                  <a:cubicBezTo>
                    <a:pt x="3049" y="0"/>
                    <a:pt x="3369" y="218"/>
                    <a:pt x="3547" y="531"/>
                  </a:cubicBezTo>
                  <a:cubicBezTo>
                    <a:pt x="3558" y="1339"/>
                    <a:pt x="3569" y="2147"/>
                    <a:pt x="3569" y="2147"/>
                  </a:cubicBezTo>
                  <a:lnTo>
                    <a:pt x="0" y="2141"/>
                  </a:lnTo>
                  <a:lnTo>
                    <a:pt x="430" y="1727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9412"/>
                    <a:invGamma/>
                    <a:alpha val="79999"/>
                  </a:schemeClr>
                </a:gs>
                <a:gs pos="100000">
                  <a:schemeClr val="accent2">
                    <a:alpha val="79999"/>
                  </a:schemeClr>
                </a:gs>
              </a:gsLst>
              <a:lin ang="5400000" scaled="1"/>
              <a:tileRect/>
            </a:gradFill>
            <a:ln w="9525"/>
            <a:scene3d>
              <a:camera prst="legacyPerspectiveTopRight">
                <a:rot lat="0" lon="600000" rev="0"/>
              </a:camera>
              <a:lightRig rig="legacyHarsh2" dir="t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5390" name="未知"/>
            <p:cNvSpPr/>
            <p:nvPr/>
          </p:nvSpPr>
          <p:spPr>
            <a:xfrm rot="21420000">
              <a:off x="7538" y="5220"/>
              <a:ext cx="6975" cy="4017"/>
            </a:xfrm>
            <a:custGeom>
              <a:avLst/>
              <a:gdLst/>
              <a:ahLst/>
              <a:cxnLst/>
              <a:pathLst>
                <a:path w="3136" h="1206">
                  <a:moveTo>
                    <a:pt x="291" y="718"/>
                  </a:moveTo>
                  <a:cubicBezTo>
                    <a:pt x="388" y="615"/>
                    <a:pt x="759" y="0"/>
                    <a:pt x="1189" y="59"/>
                  </a:cubicBezTo>
                  <a:cubicBezTo>
                    <a:pt x="1619" y="118"/>
                    <a:pt x="1507" y="609"/>
                    <a:pt x="3136" y="880"/>
                  </a:cubicBezTo>
                  <a:lnTo>
                    <a:pt x="3135" y="1206"/>
                  </a:lnTo>
                  <a:lnTo>
                    <a:pt x="0" y="1082"/>
                  </a:lnTo>
                  <a:lnTo>
                    <a:pt x="291" y="718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tint val="31765"/>
                    <a:invGamma/>
                    <a:alpha val="89999"/>
                  </a:schemeClr>
                </a:gs>
                <a:gs pos="100000">
                  <a:schemeClr val="folHlink">
                    <a:alpha val="89999"/>
                  </a:schemeClr>
                </a:gs>
              </a:gsLst>
              <a:lin ang="5400000" scaled="1"/>
              <a:tileRect/>
            </a:gradFill>
            <a:ln w="9525"/>
            <a:scene3d>
              <a:camera prst="legacyPerspectiveTopRight">
                <a:rot lat="0" lon="600000" rev="0"/>
              </a:camera>
              <a:lightRig rig="legacyHarsh2" dir="t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5398" name="矩形标注 15397"/>
            <p:cNvSpPr/>
            <p:nvPr/>
          </p:nvSpPr>
          <p:spPr>
            <a:xfrm rot="21420000">
              <a:off x="8740" y="5213"/>
              <a:ext cx="2940" cy="800"/>
            </a:xfrm>
            <a:prstGeom prst="wedgeRectCallout">
              <a:avLst>
                <a:gd name="adj1" fmla="val -11769"/>
                <a:gd name="adj2" fmla="val 124556"/>
              </a:avLst>
            </a:prstGeom>
            <a:solidFill>
              <a:schemeClr val="folHlink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lvl="0"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楷体_GB2312" panose="02010609030101010101" pitchFamily="1" charset="-122"/>
                  <a:sym typeface="+mn-ea"/>
                </a:rPr>
                <a:t>最低人群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anose="02010609030101010101" pitchFamily="1" charset="-122"/>
                <a:sym typeface="+mn-ea"/>
              </a:endParaRPr>
            </a:p>
          </p:txBody>
        </p:sp>
        <p:sp>
          <p:nvSpPr>
            <p:cNvPr id="15399" name="矩形标注 15398"/>
            <p:cNvSpPr/>
            <p:nvPr/>
          </p:nvSpPr>
          <p:spPr>
            <a:xfrm rot="21420000">
              <a:off x="11465" y="2985"/>
              <a:ext cx="2978" cy="872"/>
            </a:xfrm>
            <a:prstGeom prst="wedgeRectCallout">
              <a:avLst>
                <a:gd name="adj1" fmla="val 3287"/>
                <a:gd name="adj2" fmla="val 106556"/>
              </a:avLst>
            </a:prstGeom>
            <a:solidFill>
              <a:schemeClr val="accent2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lvl="0" algn="ctr"/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楷体_GB2312" panose="02010609030101010101" pitchFamily="1" charset="-122"/>
                  <a:sym typeface="+mn-ea"/>
                </a:rPr>
                <a:t>最高人群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楷体_GB2312" panose="02010609030101010101" pitchFamily="1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54760" y="145415"/>
            <a:ext cx="53130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7" name="图片 6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6147"/>
          <p:cNvSpPr>
            <a:spLocks noGrp="1"/>
          </p:cNvSpPr>
          <p:nvPr>
            <p:ph idx="1"/>
          </p:nvPr>
        </p:nvSpPr>
        <p:spPr>
          <a:xfrm>
            <a:off x="520065" y="875665"/>
            <a:ext cx="8228330" cy="516890"/>
          </a:xfrm>
          <a:ln>
            <a:miter/>
          </a:ln>
        </p:spPr>
        <p:txBody>
          <a:bodyPr anchor="t">
            <a:normAutofit/>
          </a:bodyPr>
          <a:p>
            <a:pPr marL="0" lv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、科室之间、员工之间绩效差距多少合适？如何补差？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901065" y="1393190"/>
            <a:ext cx="4609465" cy="3693160"/>
          </a:xfrm>
          <a:prstGeom prst="roundRect">
            <a:avLst>
              <a:gd name="adj" fmla="val 11474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DDDEDD"/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p>
            <a:pPr lvl="0" indent="-342900">
              <a:lnSpc>
                <a:spcPct val="140000"/>
              </a:lnSpc>
            </a:pP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我们应该及时分析最高和最低人群</a:t>
            </a:r>
            <a:r>
              <a:rPr lang="zh-CN" altLang="en-US" sz="16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solidFill>
                <a:srgbClr val="7030A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-342900">
              <a:lnSpc>
                <a:spcPct val="140000"/>
              </a:lnSpc>
            </a:pPr>
            <a:r>
              <a:rPr lang="zh-CN" alt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最高人群增长过快是否存在客观因素</a:t>
            </a:r>
            <a:r>
              <a:rPr lang="zh-CN" altLang="en-US" sz="1600" dirty="0">
                <a:solidFill>
                  <a:srgbClr val="0066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比如增添新设备、政治性工作任务等等</a:t>
            </a:r>
            <a:r>
              <a:rPr lang="zh-CN" altLang="en-US" sz="1600" dirty="0">
                <a:solidFill>
                  <a:schemeClr val="accent5">
                    <a:lumMod val="1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此类增长就要降低绩效分值；</a:t>
            </a:r>
            <a:endParaRPr lang="zh-CN" altLang="en-US" sz="1600" dirty="0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-342900">
              <a:lnSpc>
                <a:spcPct val="140000"/>
              </a:lnSpc>
            </a:pP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最低人群增长过慢是否也存在客观因素</a:t>
            </a: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比如科室人员配备不合理、季节因素、地理因素等等，</a:t>
            </a:r>
            <a:endParaRPr lang="zh-CN" altLang="en-US" sz="1600" dirty="0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-342900">
              <a:lnSpc>
                <a:spcPct val="140000"/>
              </a:lnSpc>
            </a:pP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这时就要及时运用补差，适当提高绩效分值。一般来说，最高、中等、最低三类人群的收入比例控制在</a:t>
            </a:r>
            <a:r>
              <a:rPr lang="zh-CN" altLang="en-US" sz="16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2:7:1</a:t>
            </a: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比较合理。</a:t>
            </a:r>
            <a:endParaRPr lang="zh-CN" altLang="en-US" sz="1600" dirty="0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73025"/>
            <a:ext cx="9180830" cy="5161915"/>
          </a:xfrm>
          <a:prstGeom prst="rect">
            <a:avLst/>
          </a:prstGeom>
        </p:spPr>
      </p:pic>
      <p:sp>
        <p:nvSpPr>
          <p:cNvPr id="15" name="页脚占位符 1"/>
          <p:cNvSpPr/>
          <p:nvPr>
            <p:ph type="ftr" sz="quarter" idx="11"/>
          </p:nvPr>
        </p:nvSpPr>
        <p:spPr>
          <a:xfrm>
            <a:off x="6537960" y="478726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6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10" y="464693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文本占位符 6147"/>
          <p:cNvSpPr>
            <a:spLocks noGrp="1"/>
          </p:cNvSpPr>
          <p:nvPr>
            <p:ph idx="1"/>
          </p:nvPr>
        </p:nvSpPr>
        <p:spPr>
          <a:xfrm>
            <a:off x="448310" y="843915"/>
            <a:ext cx="8228330" cy="516890"/>
          </a:xfrm>
          <a:ln>
            <a:miter/>
          </a:ln>
        </p:spPr>
        <p:txBody>
          <a:bodyPr anchor="t">
            <a:normAutofit/>
          </a:bodyPr>
          <a:p>
            <a:pPr marL="0" lv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、如何让绩效工资排名最后的科室接受分配？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60400" y="1239520"/>
            <a:ext cx="8928100" cy="3703955"/>
            <a:chOff x="1052" y="2282"/>
            <a:chExt cx="14060" cy="5833"/>
          </a:xfrm>
        </p:grpSpPr>
        <p:grpSp>
          <p:nvGrpSpPr>
            <p:cNvPr id="26" name="组合 25"/>
            <p:cNvGrpSpPr/>
            <p:nvPr/>
          </p:nvGrpSpPr>
          <p:grpSpPr>
            <a:xfrm>
              <a:off x="1294" y="2967"/>
              <a:ext cx="12126" cy="4736"/>
              <a:chOff x="497" y="4370"/>
              <a:chExt cx="12906" cy="5588"/>
            </a:xfrm>
          </p:grpSpPr>
          <p:grpSp>
            <p:nvGrpSpPr>
              <p:cNvPr id="28" name="组合 27"/>
              <p:cNvGrpSpPr/>
              <p:nvPr/>
            </p:nvGrpSpPr>
            <p:grpSpPr>
              <a:xfrm rot="0">
                <a:off x="497" y="5411"/>
                <a:ext cx="12906" cy="4547"/>
                <a:chOff x="-41" y="318"/>
                <a:chExt cx="1958" cy="1047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>
                  <a:off x="-40" y="318"/>
                  <a:ext cx="1957" cy="208"/>
                </a:xfrm>
                <a:prstGeom prst="roundRect">
                  <a:avLst>
                    <a:gd name="adj" fmla="val 7574"/>
                  </a:avLst>
                </a:prstGeom>
                <a:gradFill rotWithShape="1">
                  <a:gsLst>
                    <a:gs pos="0">
                      <a:srgbClr val="4F81BD"/>
                    </a:gs>
                    <a:gs pos="50000">
                      <a:srgbClr val="4F81BD">
                        <a:gamma/>
                        <a:tint val="22353"/>
                        <a:invGamma/>
                      </a:srgbClr>
                    </a:gs>
                    <a:gs pos="100000">
                      <a:srgbClr val="4F81BD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p>
                  <a:pPr lvl="0" algn="l" eaLnBrk="0" hangingPunct="0">
                    <a:lnSpc>
                      <a:spcPts val="2700"/>
                    </a:lnSpc>
                    <a:buClr>
                      <a:srgbClr val="C08E00"/>
                    </a:buClr>
                    <a:buFont typeface="Wingdings" panose="05000000000000000000" pitchFamily="2" charset="2"/>
                    <a:buNone/>
                  </a:pPr>
                  <a:r>
                    <a:rPr lang="en-US" altLang="zh-CN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2</a:t>
                  </a:r>
                  <a:r>
                    <a:rPr lang="zh-CN" altLang="en-US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、比照一下该科室与去年同期同等业绩时，绩效是否增加。</a:t>
                  </a:r>
                  <a:endParaRPr lang="zh-CN" altLang="en-US" sz="14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30" name="圆角矩形 29"/>
                <p:cNvSpPr/>
                <p:nvPr/>
              </p:nvSpPr>
              <p:spPr>
                <a:xfrm>
                  <a:off x="-41" y="561"/>
                  <a:ext cx="1957" cy="312"/>
                </a:xfrm>
                <a:prstGeom prst="roundRect">
                  <a:avLst>
                    <a:gd name="adj" fmla="val 7574"/>
                  </a:avLst>
                </a:prstGeom>
                <a:gradFill rotWithShape="1">
                  <a:gsLst>
                    <a:gs pos="0">
                      <a:srgbClr val="4F81BD"/>
                    </a:gs>
                    <a:gs pos="50000">
                      <a:srgbClr val="4F81BD">
                        <a:gamma/>
                        <a:tint val="22353"/>
                        <a:invGamma/>
                      </a:srgbClr>
                    </a:gs>
                    <a:gs pos="100000">
                      <a:srgbClr val="4F81BD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p>
                  <a:pPr lvl="0" algn="l" eaLnBrk="0" hangingPunct="0">
                    <a:lnSpc>
                      <a:spcPts val="2700"/>
                    </a:lnSpc>
                    <a:buClr>
                      <a:srgbClr val="C08E00"/>
                    </a:buClr>
                    <a:buFont typeface="Wingdings" panose="05000000000000000000" pitchFamily="2" charset="2"/>
                    <a:buNone/>
                  </a:pPr>
                  <a:r>
                    <a:rPr lang="en-US" altLang="zh-CN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3</a:t>
                  </a:r>
                  <a:r>
                    <a:rPr lang="zh-CN" altLang="en-US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、每月对最低收入排名后10%的员工进行分析，根据具体情况进行合理调整，以保持正常工作</a:t>
                  </a:r>
                  <a:endParaRPr lang="zh-CN" altLang="en-US" sz="14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  <a:p>
                  <a:pPr lvl="0" algn="l" eaLnBrk="0" hangingPunct="0">
                    <a:lnSpc>
                      <a:spcPts val="2700"/>
                    </a:lnSpc>
                    <a:buClr>
                      <a:srgbClr val="C08E00"/>
                    </a:buClr>
                    <a:buFont typeface="Wingdings" panose="05000000000000000000" pitchFamily="2" charset="2"/>
                    <a:buNone/>
                  </a:pPr>
                  <a:r>
                    <a:rPr lang="zh-CN" altLang="en-US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人员的收入在同类人员中不处于低水平。</a:t>
                  </a:r>
                  <a:endParaRPr lang="zh-CN" altLang="en-US" sz="14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31" name="圆角矩形 30"/>
                <p:cNvSpPr/>
                <p:nvPr/>
              </p:nvSpPr>
              <p:spPr>
                <a:xfrm>
                  <a:off x="-41" y="905"/>
                  <a:ext cx="1957" cy="219"/>
                </a:xfrm>
                <a:prstGeom prst="roundRect">
                  <a:avLst>
                    <a:gd name="adj" fmla="val 7574"/>
                  </a:avLst>
                </a:prstGeom>
                <a:gradFill rotWithShape="1">
                  <a:gsLst>
                    <a:gs pos="0">
                      <a:srgbClr val="4F81BD"/>
                    </a:gs>
                    <a:gs pos="50000">
                      <a:srgbClr val="4F81BD">
                        <a:gamma/>
                        <a:tint val="22353"/>
                        <a:invGamma/>
                      </a:srgbClr>
                    </a:gs>
                    <a:gs pos="100000">
                      <a:srgbClr val="4F81BD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p>
                  <a:pPr lvl="0" algn="l" eaLnBrk="0" hangingPunct="0">
                    <a:lnSpc>
                      <a:spcPts val="2700"/>
                    </a:lnSpc>
                    <a:buClr>
                      <a:srgbClr val="C08E00"/>
                    </a:buClr>
                    <a:buFont typeface="Wingdings" panose="05000000000000000000" pitchFamily="2" charset="2"/>
                    <a:buNone/>
                  </a:pPr>
                  <a:r>
                    <a:rPr lang="en-US" altLang="zh-CN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4</a:t>
                  </a:r>
                  <a:r>
                    <a:rPr lang="zh-CN" altLang="en-US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、一线临床科室低于平均绩效工资</a:t>
                  </a:r>
                  <a:r>
                    <a:rPr lang="en-US" altLang="zh-CN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8</a:t>
                  </a:r>
                  <a:r>
                    <a:rPr lang="zh-CN" altLang="en-US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0%的给予调整</a:t>
                  </a:r>
                  <a:endParaRPr lang="zh-CN" altLang="en-US" sz="14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-41" y="1155"/>
                  <a:ext cx="1957" cy="210"/>
                </a:xfrm>
                <a:prstGeom prst="roundRect">
                  <a:avLst>
                    <a:gd name="adj" fmla="val 7574"/>
                  </a:avLst>
                </a:prstGeom>
                <a:gradFill rotWithShape="1">
                  <a:gsLst>
                    <a:gs pos="0">
                      <a:srgbClr val="4F81BD"/>
                    </a:gs>
                    <a:gs pos="50000">
                      <a:srgbClr val="4F81BD">
                        <a:gamma/>
                        <a:tint val="22353"/>
                        <a:invGamma/>
                      </a:srgbClr>
                    </a:gs>
                    <a:gs pos="100000">
                      <a:srgbClr val="4F81BD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p>
                  <a:pPr lvl="0" algn="l" eaLnBrk="0" hangingPunct="0">
                    <a:lnSpc>
                      <a:spcPts val="2700"/>
                    </a:lnSpc>
                    <a:buClr>
                      <a:srgbClr val="C08E00"/>
                    </a:buClr>
                    <a:buFont typeface="Wingdings" panose="05000000000000000000" pitchFamily="2" charset="2"/>
                    <a:buNone/>
                  </a:pPr>
                  <a:r>
                    <a:rPr lang="en-US" altLang="zh-CN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5</a:t>
                  </a:r>
                  <a:r>
                    <a:rPr lang="zh-CN" altLang="en-US" sz="1400" dirty="0">
                      <a:solidFill>
                        <a:srgbClr val="00206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、同一科室差距超过1倍时给予调整</a:t>
                  </a:r>
                  <a:endParaRPr lang="zh-CN" altLang="en-US" sz="14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</p:grpSp>
          <p:sp>
            <p:nvSpPr>
              <p:cNvPr id="33" name="圆角矩形 32"/>
              <p:cNvSpPr/>
              <p:nvPr/>
            </p:nvSpPr>
            <p:spPr>
              <a:xfrm>
                <a:off x="497" y="4370"/>
                <a:ext cx="12899" cy="903"/>
              </a:xfrm>
              <a:prstGeom prst="roundRect">
                <a:avLst>
                  <a:gd name="adj" fmla="val 7574"/>
                </a:avLst>
              </a:prstGeom>
              <a:gradFill rotWithShape="1">
                <a:gsLst>
                  <a:gs pos="0">
                    <a:srgbClr val="4F81BD"/>
                  </a:gs>
                  <a:gs pos="50000">
                    <a:srgbClr val="4F81BD">
                      <a:gamma/>
                      <a:tint val="22353"/>
                      <a:invGamma/>
                    </a:srgbClr>
                  </a:gs>
                  <a:gs pos="100000">
                    <a:srgbClr val="4F81BD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p>
                <a:pPr lvl="0" algn="l" eaLnBrk="0" hangingPunct="0">
                  <a:lnSpc>
                    <a:spcPts val="2700"/>
                  </a:lnSpc>
                  <a:buClr>
                    <a:srgbClr val="C08E00"/>
                  </a:buClr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sz="14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、把同类别科室的业绩指标量化后排序，看看这个科室是否排在末位</a:t>
                </a:r>
                <a:endParaRPr lang="zh-CN" altLang="en-US" sz="14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6" name="文本占位符 16385"/>
            <p:cNvSpPr>
              <a:spLocks noGrp="1"/>
            </p:cNvSpPr>
            <p:nvPr/>
          </p:nvSpPr>
          <p:spPr>
            <a:xfrm>
              <a:off x="1052" y="2282"/>
              <a:ext cx="14060" cy="583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marL="342900" lvl="0" indent="-342900" eaLnBrk="0" hangingPunct="0">
                <a:lnSpc>
                  <a:spcPct val="120000"/>
                </a:lnSpc>
                <a:spcBef>
                  <a:spcPct val="20000"/>
                </a:spcBef>
                <a:buChar char="•"/>
              </a:pPr>
              <a:r>
                <a:rPr lang="zh-CN" altLang="en-US" sz="14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这就需要沟通</a:t>
              </a:r>
              <a:r>
                <a:rPr lang="zh-CN" altLang="en-US" sz="1600" dirty="0">
                  <a:solidFill>
                    <a:srgbClr val="7030A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</a:t>
              </a:r>
              <a:endParaRPr lang="zh-CN" altLang="en-US" sz="16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54760" y="145415"/>
            <a:ext cx="53130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7" name="图片 6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76200"/>
            <a:ext cx="9180830" cy="5161915"/>
          </a:xfrm>
          <a:prstGeom prst="rect">
            <a:avLst/>
          </a:prstGeom>
        </p:spPr>
      </p:pic>
      <p:sp>
        <p:nvSpPr>
          <p:cNvPr id="15" name="页脚占位符 1"/>
          <p:cNvSpPr/>
          <p:nvPr>
            <p:ph type="ftr" sz="quarter" idx="11"/>
          </p:nvPr>
        </p:nvSpPr>
        <p:spPr>
          <a:xfrm>
            <a:off x="6537960" y="478726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6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10" y="464693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文本占位符 6147"/>
          <p:cNvSpPr>
            <a:spLocks noGrp="1"/>
          </p:cNvSpPr>
          <p:nvPr>
            <p:ph idx="1"/>
          </p:nvPr>
        </p:nvSpPr>
        <p:spPr>
          <a:xfrm>
            <a:off x="448310" y="925830"/>
            <a:ext cx="8228330" cy="516890"/>
          </a:xfrm>
          <a:ln>
            <a:miter/>
          </a:ln>
        </p:spPr>
        <p:txBody>
          <a:bodyPr anchor="t">
            <a:normAutofit/>
          </a:bodyPr>
          <a:p>
            <a:pPr marL="0" lv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、如何确定各类人员（岗位）的绩效权重？</a:t>
            </a:r>
            <a:endParaRPr lang="zh-CN" altLang="en-US" sz="18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-342900">
              <a:lnSpc>
                <a:spcPct val="125000"/>
              </a:lnSpc>
              <a:buFont typeface="Wingdings" panose="05000000000000000000" pitchFamily="2" charset="2"/>
              <a:buChar char="v"/>
            </a:pPr>
            <a:endParaRPr lang="zh-CN" altLang="en-US" sz="18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4760" y="145415"/>
            <a:ext cx="53130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7410"/>
          <p:cNvGrpSpPr/>
          <p:nvPr/>
        </p:nvGrpSpPr>
        <p:grpSpPr>
          <a:xfrm>
            <a:off x="906145" y="1615440"/>
            <a:ext cx="7322185" cy="2379980"/>
            <a:chOff x="329" y="0"/>
            <a:chExt cx="16164" cy="6703"/>
          </a:xfrm>
        </p:grpSpPr>
        <p:sp>
          <p:nvSpPr>
            <p:cNvPr id="7" name="直接连接符 13"/>
            <p:cNvSpPr/>
            <p:nvPr/>
          </p:nvSpPr>
          <p:spPr>
            <a:xfrm>
              <a:off x="329" y="154"/>
              <a:ext cx="15557" cy="0"/>
            </a:xfrm>
            <a:prstGeom prst="line">
              <a:avLst/>
            </a:prstGeom>
            <a:ln w="19050" cap="flat" cmpd="sng">
              <a:solidFill>
                <a:srgbClr val="9BBB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8" name="组合 17412"/>
            <p:cNvGrpSpPr/>
            <p:nvPr/>
          </p:nvGrpSpPr>
          <p:grpSpPr>
            <a:xfrm>
              <a:off x="3680" y="405"/>
              <a:ext cx="12700" cy="1320"/>
              <a:chOff x="0" y="0"/>
              <a:chExt cx="8064896" cy="838200"/>
            </a:xfrm>
          </p:grpSpPr>
          <p:sp>
            <p:nvSpPr>
              <p:cNvPr id="9" name="直接连接符 9"/>
              <p:cNvSpPr/>
              <p:nvPr/>
            </p:nvSpPr>
            <p:spPr>
              <a:xfrm>
                <a:off x="461963" y="809625"/>
                <a:ext cx="7413625" cy="14287"/>
              </a:xfrm>
              <a:prstGeom prst="line">
                <a:avLst/>
              </a:prstGeom>
              <a:ln w="34925" cap="flat" cmpd="sng">
                <a:solidFill>
                  <a:srgbClr val="0066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lvl="0" indent="0"/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0" name="组合 17414"/>
              <p:cNvGrpSpPr/>
              <p:nvPr/>
            </p:nvGrpSpPr>
            <p:grpSpPr>
              <a:xfrm>
                <a:off x="0" y="0"/>
                <a:ext cx="838200" cy="838200"/>
                <a:chOff x="0" y="0"/>
                <a:chExt cx="838200" cy="838200"/>
              </a:xfrm>
            </p:grpSpPr>
            <p:sp>
              <p:nvSpPr>
                <p:cNvPr id="11" name="椭圆 1"/>
                <p:cNvSpPr/>
                <p:nvPr/>
              </p:nvSpPr>
              <p:spPr>
                <a:xfrm>
                  <a:off x="0" y="0"/>
                  <a:ext cx="838200" cy="838200"/>
                </a:xfrm>
                <a:prstGeom prst="ellipse">
                  <a:avLst/>
                </a:prstGeom>
                <a:solidFill>
                  <a:srgbClr val="0066CC">
                    <a:alpha val="100000"/>
                  </a:srgbClr>
                </a:solidFill>
                <a:ln w="9525">
                  <a:noFill/>
                </a:ln>
              </p:spPr>
              <p:txBody>
                <a:bodyPr vert="horz" wrap="square" anchor="t"/>
                <a:p>
                  <a:pPr lvl="0" indent="0" eaLnBrk="0" hangingPunct="0"/>
                  <a:endParaRPr lang="zh-CN" altLang="en-US" sz="1600" i="1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TextBox 6"/>
                <p:cNvSpPr/>
                <p:nvPr/>
              </p:nvSpPr>
              <p:spPr>
                <a:xfrm>
                  <a:off x="211138" y="169862"/>
                  <a:ext cx="457200" cy="603029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  <p:txBody>
                <a:bodyPr vert="horz" wrap="square" anchor="t">
                  <a:spAutoFit/>
                </a:bodyPr>
                <a:p>
                  <a:pPr marL="0" lvl="0" indent="0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en-US" altLang="x-none" sz="1600" strike="noStrike" baseline="0" noProof="1" dirty="0">
                      <a:solidFill>
                        <a:srgbClr val="FFFFF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" panose="020B0503020204020204" pitchFamily="34" charset="-122"/>
                    </a:rPr>
                    <a:t>1</a:t>
                  </a:r>
                  <a:endParaRPr lang="en-US" altLang="x-none" sz="1600" strike="noStrike" baseline="0" noProof="1" dirty="0"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" name="TextBox 21"/>
              <p:cNvSpPr/>
              <p:nvPr/>
            </p:nvSpPr>
            <p:spPr>
              <a:xfrm>
                <a:off x="1025921" y="3175"/>
                <a:ext cx="7038975" cy="779054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vert="horz" wrap="square" anchor="t">
                <a:spAutoFit/>
              </a:bodyPr>
              <a:p>
                <a:pPr lvl="0" indent="0" eaLnBrk="0" hangingPunct="0">
                  <a:lnSpc>
                    <a:spcPct val="140000"/>
                  </a:lnSpc>
                </a:pPr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对病人诊断治疗效果的影响程度</a:t>
                </a:r>
                <a:endParaRPr lang="zh-CN" altLang="en-US" sz="1600" dirty="0">
                  <a:solidFill>
                    <a:schemeClr val="accent5">
                      <a:lumMod val="1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7418"/>
            <p:cNvGrpSpPr/>
            <p:nvPr/>
          </p:nvGrpSpPr>
          <p:grpSpPr>
            <a:xfrm>
              <a:off x="3755" y="5185"/>
              <a:ext cx="12738" cy="1345"/>
              <a:chOff x="0" y="0"/>
              <a:chExt cx="8088436" cy="853760"/>
            </a:xfrm>
          </p:grpSpPr>
          <p:grpSp>
            <p:nvGrpSpPr>
              <p:cNvPr id="17" name="组合 17419"/>
              <p:cNvGrpSpPr/>
              <p:nvPr/>
            </p:nvGrpSpPr>
            <p:grpSpPr>
              <a:xfrm>
                <a:off x="0" y="15560"/>
                <a:ext cx="838200" cy="838200"/>
                <a:chOff x="0" y="0"/>
                <a:chExt cx="838200" cy="838200"/>
              </a:xfrm>
            </p:grpSpPr>
            <p:sp>
              <p:nvSpPr>
                <p:cNvPr id="18" name="椭圆 1"/>
                <p:cNvSpPr/>
                <p:nvPr/>
              </p:nvSpPr>
              <p:spPr>
                <a:xfrm>
                  <a:off x="0" y="0"/>
                  <a:ext cx="838200" cy="838200"/>
                </a:xfrm>
                <a:prstGeom prst="ellipse">
                  <a:avLst/>
                </a:prstGeom>
                <a:solidFill>
                  <a:srgbClr val="0099FF">
                    <a:alpha val="100000"/>
                  </a:srgbClr>
                </a:solidFill>
                <a:ln w="9525">
                  <a:noFill/>
                </a:ln>
              </p:spPr>
              <p:txBody>
                <a:bodyPr vert="horz" wrap="square" anchor="t"/>
                <a:p>
                  <a:pPr lvl="0" indent="0" eaLnBrk="0" hangingPunct="0"/>
                  <a:endParaRPr lang="zh-CN" altLang="en-US" sz="1600" i="1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TextBox 6"/>
                <p:cNvSpPr/>
                <p:nvPr/>
              </p:nvSpPr>
              <p:spPr>
                <a:xfrm>
                  <a:off x="211137" y="169862"/>
                  <a:ext cx="457200" cy="602806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  <p:txBody>
                <a:bodyPr vert="horz" wrap="square" anchor="t">
                  <a:spAutoFit/>
                </a:bodyPr>
                <a:p>
                  <a:pPr marL="0" lvl="0" indent="0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en-US" altLang="x-none" sz="1600" strike="noStrike" noProof="1" dirty="0">
                      <a:solidFill>
                        <a:srgbClr val="FFFFF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" panose="020B0503020204020204" pitchFamily="34" charset="-122"/>
                    </a:rPr>
                    <a:t>4</a:t>
                  </a:r>
                  <a:endParaRPr lang="en-US" altLang="x-none" sz="1600" strike="noStrike" noProof="1" dirty="0"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直接连接符 23"/>
              <p:cNvSpPr/>
              <p:nvPr/>
            </p:nvSpPr>
            <p:spPr>
              <a:xfrm>
                <a:off x="476250" y="839472"/>
                <a:ext cx="7396162" cy="1"/>
              </a:xfrm>
              <a:prstGeom prst="line">
                <a:avLst/>
              </a:prstGeom>
              <a:ln w="34925" cap="flat" cmpd="sng">
                <a:solidFill>
                  <a:srgbClr val="0099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lvl="0" indent="0"/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TextBox 21"/>
              <p:cNvSpPr/>
              <p:nvPr/>
            </p:nvSpPr>
            <p:spPr>
              <a:xfrm>
                <a:off x="1049461" y="0"/>
                <a:ext cx="7038975" cy="77876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vert="horz" wrap="square" anchor="t">
                <a:spAutoFit/>
              </a:bodyPr>
              <a:p>
                <a:pPr lvl="0" indent="0" eaLnBrk="0" hangingPunct="0">
                  <a:lnSpc>
                    <a:spcPct val="140000"/>
                  </a:lnSpc>
                </a:pPr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员工的承受力</a:t>
                </a:r>
                <a:endParaRPr lang="zh-CN" altLang="en-US" sz="1600" dirty="0">
                  <a:solidFill>
                    <a:schemeClr val="accent5">
                      <a:lumMod val="1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17424"/>
            <p:cNvGrpSpPr/>
            <p:nvPr/>
          </p:nvGrpSpPr>
          <p:grpSpPr>
            <a:xfrm>
              <a:off x="3728" y="3167"/>
              <a:ext cx="12652" cy="1743"/>
              <a:chOff x="0" y="0"/>
              <a:chExt cx="8033891" cy="1105874"/>
            </a:xfrm>
          </p:grpSpPr>
          <p:sp>
            <p:nvSpPr>
              <p:cNvPr id="23" name="直接连接符 28"/>
              <p:cNvSpPr/>
              <p:nvPr/>
            </p:nvSpPr>
            <p:spPr>
              <a:xfrm>
                <a:off x="461963" y="1077299"/>
                <a:ext cx="7413625" cy="14287"/>
              </a:xfrm>
              <a:prstGeom prst="line">
                <a:avLst/>
              </a:prstGeom>
              <a:ln w="34925" cap="flat" cmpd="sng">
                <a:solidFill>
                  <a:srgbClr val="0066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lvl="0" indent="0"/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4" name="组合 17426"/>
              <p:cNvGrpSpPr/>
              <p:nvPr/>
            </p:nvGrpSpPr>
            <p:grpSpPr>
              <a:xfrm>
                <a:off x="0" y="267674"/>
                <a:ext cx="838200" cy="838200"/>
                <a:chOff x="0" y="0"/>
                <a:chExt cx="838200" cy="838200"/>
              </a:xfrm>
            </p:grpSpPr>
            <p:sp>
              <p:nvSpPr>
                <p:cNvPr id="25" name="椭圆 1"/>
                <p:cNvSpPr/>
                <p:nvPr/>
              </p:nvSpPr>
              <p:spPr>
                <a:xfrm>
                  <a:off x="0" y="0"/>
                  <a:ext cx="838200" cy="838200"/>
                </a:xfrm>
                <a:prstGeom prst="ellipse">
                  <a:avLst/>
                </a:prstGeom>
                <a:solidFill>
                  <a:srgbClr val="0066CC">
                    <a:alpha val="100000"/>
                  </a:srgbClr>
                </a:solidFill>
                <a:ln w="9525">
                  <a:noFill/>
                </a:ln>
              </p:spPr>
              <p:txBody>
                <a:bodyPr vert="horz" wrap="square" anchor="t"/>
                <a:p>
                  <a:pPr lvl="0" indent="0" eaLnBrk="0" hangingPunct="0"/>
                  <a:endParaRPr lang="zh-CN" altLang="en-US" sz="1600" i="1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TextBox 6"/>
                <p:cNvSpPr/>
                <p:nvPr/>
              </p:nvSpPr>
              <p:spPr>
                <a:xfrm>
                  <a:off x="211138" y="169862"/>
                  <a:ext cx="457200" cy="602521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  <p:txBody>
                <a:bodyPr vert="horz" wrap="square" anchor="t">
                  <a:spAutoFit/>
                </a:bodyPr>
                <a:p>
                  <a:pPr marL="0" lvl="0" indent="0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en-US" altLang="x-none" sz="1600" strike="noStrike" noProof="1" dirty="0">
                      <a:solidFill>
                        <a:srgbClr val="FFFFF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" panose="020B0503020204020204" pitchFamily="34" charset="-122"/>
                    </a:rPr>
                    <a:t>3</a:t>
                  </a:r>
                  <a:endParaRPr lang="en-US" altLang="x-none" sz="1600" strike="noStrike" noProof="1" dirty="0"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7" name="TextBox 30"/>
              <p:cNvSpPr/>
              <p:nvPr/>
            </p:nvSpPr>
            <p:spPr>
              <a:xfrm>
                <a:off x="1023491" y="0"/>
                <a:ext cx="7010400" cy="778399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vert="horz" wrap="square" anchor="t">
                <a:spAutoFit/>
              </a:bodyPr>
              <a:p>
                <a:pPr lvl="0" indent="0" algn="dist" eaLnBrk="0" hangingPunct="0">
                  <a:lnSpc>
                    <a:spcPct val="140000"/>
                  </a:lnSpc>
                </a:pPr>
                <a:endParaRPr lang="zh-CN" altLang="en-US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17430"/>
            <p:cNvGrpSpPr/>
            <p:nvPr/>
          </p:nvGrpSpPr>
          <p:grpSpPr>
            <a:xfrm>
              <a:off x="3712" y="1880"/>
              <a:ext cx="12668" cy="1602"/>
              <a:chOff x="4332" y="0"/>
              <a:chExt cx="8043101" cy="1018435"/>
            </a:xfrm>
          </p:grpSpPr>
          <p:sp>
            <p:nvSpPr>
              <p:cNvPr id="29" name="TextBox 30"/>
              <p:cNvSpPr/>
              <p:nvPr/>
            </p:nvSpPr>
            <p:spPr>
              <a:xfrm>
                <a:off x="1037033" y="0"/>
                <a:ext cx="7010400" cy="77972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vert="horz" wrap="square" anchor="t">
                <a:spAutoFit/>
              </a:bodyPr>
              <a:p>
                <a:pPr lvl="0" indent="0" eaLnBrk="0" hangingPunct="0">
                  <a:lnSpc>
                    <a:spcPct val="140000"/>
                  </a:lnSpc>
                </a:pPr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利用他人或者非人力资源的多少</a:t>
                </a:r>
                <a:endParaRPr lang="zh-CN" altLang="en-US" sz="1600" dirty="0">
                  <a:solidFill>
                    <a:schemeClr val="accent5">
                      <a:lumMod val="1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0" name="组合 17432"/>
              <p:cNvGrpSpPr/>
              <p:nvPr/>
            </p:nvGrpSpPr>
            <p:grpSpPr>
              <a:xfrm>
                <a:off x="4332" y="180235"/>
                <a:ext cx="838200" cy="838200"/>
                <a:chOff x="4332" y="169983"/>
                <a:chExt cx="838200" cy="838200"/>
              </a:xfrm>
            </p:grpSpPr>
            <p:sp>
              <p:nvSpPr>
                <p:cNvPr id="31" name="椭圆 1"/>
                <p:cNvSpPr/>
                <p:nvPr/>
              </p:nvSpPr>
              <p:spPr>
                <a:xfrm>
                  <a:off x="4332" y="169983"/>
                  <a:ext cx="838200" cy="838200"/>
                </a:xfrm>
                <a:prstGeom prst="ellipse">
                  <a:avLst/>
                </a:prstGeom>
                <a:solidFill>
                  <a:srgbClr val="0099FF">
                    <a:alpha val="100000"/>
                  </a:srgbClr>
                </a:solidFill>
                <a:ln w="9525">
                  <a:noFill/>
                </a:ln>
              </p:spPr>
              <p:txBody>
                <a:bodyPr vert="horz" wrap="square" anchor="t"/>
                <a:p>
                  <a:pPr lvl="0" indent="0" eaLnBrk="0" hangingPunct="0"/>
                  <a:endParaRPr lang="zh-CN" altLang="en-US" sz="1600" i="1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TextBox 6"/>
                <p:cNvSpPr/>
                <p:nvPr/>
              </p:nvSpPr>
              <p:spPr>
                <a:xfrm>
                  <a:off x="205072" y="310465"/>
                  <a:ext cx="457200" cy="603546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  <p:txBody>
                <a:bodyPr vert="horz" wrap="square" anchor="t">
                  <a:spAutoFit/>
                </a:bodyPr>
                <a:p>
                  <a:pPr marL="0" lvl="0" indent="0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en-US" altLang="x-none" sz="1600" strike="noStrike" baseline="0" noProof="1" dirty="0">
                      <a:solidFill>
                        <a:srgbClr val="FFFFF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" panose="020B0503020204020204" pitchFamily="34" charset="-122"/>
                    </a:rPr>
                    <a:t>2</a:t>
                  </a:r>
                  <a:endParaRPr lang="en-US" altLang="x-none" sz="1600" strike="noStrike" baseline="0" noProof="1" dirty="0"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3" name="直接连接符 36"/>
              <p:cNvSpPr/>
              <p:nvPr/>
            </p:nvSpPr>
            <p:spPr>
              <a:xfrm>
                <a:off x="557692" y="933845"/>
                <a:ext cx="7396162" cy="1"/>
              </a:xfrm>
              <a:prstGeom prst="line">
                <a:avLst/>
              </a:prstGeom>
              <a:ln w="34925" cap="flat" cmpd="sng">
                <a:solidFill>
                  <a:srgbClr val="0099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lvl="0" indent="0"/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4" name="TextBox 1"/>
            <p:cNvSpPr/>
            <p:nvPr/>
          </p:nvSpPr>
          <p:spPr>
            <a:xfrm>
              <a:off x="517" y="993"/>
              <a:ext cx="2900" cy="510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anchor="t">
              <a:spAutoFit/>
            </a:bodyPr>
            <a:p>
              <a:pPr lvl="0" indent="0" eaLnBrk="0" hangingPunct="0">
                <a:lnSpc>
                  <a:spcPct val="140000"/>
                </a:lnSpc>
              </a:pPr>
              <a:r>
                <a:rPr lang="zh-CN" altLang="en-US" sz="1600" dirty="0">
                  <a:solidFill>
                    <a:srgbClr val="0033CC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确定各类人员的绩效权重系数应把握以下几个要素</a:t>
              </a:r>
              <a:r>
                <a:rPr lang="en-US" altLang="zh-CN" sz="1600" dirty="0">
                  <a:solidFill>
                    <a:srgbClr val="0033CC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en-US" altLang="zh-CN" sz="160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直接连接符 40"/>
            <p:cNvSpPr/>
            <p:nvPr/>
          </p:nvSpPr>
          <p:spPr>
            <a:xfrm flipH="1">
              <a:off x="3417" y="0"/>
              <a:ext cx="36" cy="6700"/>
            </a:xfrm>
            <a:prstGeom prst="line">
              <a:avLst/>
            </a:prstGeom>
            <a:ln w="19050" cap="flat" cmpd="sng">
              <a:solidFill>
                <a:srgbClr val="9BBB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文本框 17438"/>
            <p:cNvSpPr txBox="1"/>
            <p:nvPr/>
          </p:nvSpPr>
          <p:spPr>
            <a:xfrm>
              <a:off x="5555" y="4239"/>
              <a:ext cx="488" cy="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eaLnBrk="0" hangingPunct="0"/>
              <a:endPara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70" y="3857"/>
              <a:ext cx="10248" cy="9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vert="horz" wrap="square" anchor="t">
              <a:spAutoFit/>
            </a:bodyPr>
            <a:p>
              <a:pPr lvl="0" indent="0" eaLnBrk="0" hangingPunct="0"/>
              <a:r>
                <a:rPr lang="en-US" altLang="zh-CN" sz="1600">
                  <a:solidFill>
                    <a:schemeClr val="accent5">
                      <a:lumMod val="1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600">
                  <a:solidFill>
                    <a:schemeClr val="accent5">
                      <a:lumMod val="1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人”的培养周期和投资多少</a:t>
              </a:r>
              <a:endParaRPr lang="zh-CN" altLang="en-US" sz="1600">
                <a:solidFill>
                  <a:schemeClr val="accent5">
                    <a:lumMod val="1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直接连接符 13"/>
            <p:cNvSpPr/>
            <p:nvPr/>
          </p:nvSpPr>
          <p:spPr>
            <a:xfrm>
              <a:off x="587" y="6703"/>
              <a:ext cx="15557" cy="0"/>
            </a:xfrm>
            <a:prstGeom prst="line">
              <a:avLst/>
            </a:prstGeom>
            <a:ln w="19050" cap="flat" cmpd="sng">
              <a:solidFill>
                <a:srgbClr val="9BBB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12495" y="3957320"/>
            <a:ext cx="7163435" cy="8299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lvl="0" indent="0">
              <a:lnSpc>
                <a:spcPct val="150000"/>
              </a:lnSpc>
            </a:pP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dirty="0">
                <a:solidFill>
                  <a:schemeClr val="accent5">
                    <a:lumMod val="1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根据以上原则，我们把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临床医生摆在第一层次，医技在第二层次，护理、计免、妇保、儿保在第三层次，药剂在第四层次，后勤在第五层次。</a:t>
            </a:r>
            <a:endParaRPr lang="zh-CN" altLang="en-US" sz="16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8890"/>
            <a:ext cx="9180830" cy="5161915"/>
          </a:xfrm>
          <a:prstGeom prst="rect">
            <a:avLst/>
          </a:prstGeom>
        </p:spPr>
      </p:pic>
      <p:sp>
        <p:nvSpPr>
          <p:cNvPr id="15" name="页脚占位符 1"/>
          <p:cNvSpPr/>
          <p:nvPr>
            <p:ph type="ftr" sz="quarter" idx="11"/>
          </p:nvPr>
        </p:nvSpPr>
        <p:spPr>
          <a:xfrm>
            <a:off x="6537960" y="478726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6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10" y="464693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文本占位符 6147"/>
          <p:cNvSpPr>
            <a:spLocks noGrp="1"/>
          </p:cNvSpPr>
          <p:nvPr>
            <p:ph idx="1"/>
          </p:nvPr>
        </p:nvSpPr>
        <p:spPr>
          <a:xfrm>
            <a:off x="486410" y="1122680"/>
            <a:ext cx="8228330" cy="516890"/>
          </a:xfrm>
          <a:ln>
            <a:miter/>
          </a:ln>
        </p:spPr>
        <p:txBody>
          <a:bodyPr anchor="t">
            <a:normAutofit lnSpcReduction="10000"/>
          </a:bodyPr>
          <a:p>
            <a:pPr marL="0" lv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、摆平所有阻碍工作推进的</a:t>
            </a: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是关键。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-342900">
              <a:lnSpc>
                <a:spcPct val="125000"/>
              </a:lnSpc>
              <a:buFont typeface="Wingdings" panose="05000000000000000000" pitchFamily="2" charset="2"/>
              <a:buChar char="v"/>
            </a:pP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>
              <a:lnSpc>
                <a:spcPct val="125000"/>
              </a:lnSpc>
              <a:buFont typeface="Wingdings" panose="05000000000000000000" pitchFamily="2" charset="2"/>
              <a:buNone/>
            </a:pPr>
            <a:endParaRPr lang="zh-CN" altLang="en-US" sz="2000" b="1" dirty="0">
              <a:solidFill>
                <a:srgbClr val="FF33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42" name="文本框 17441"/>
          <p:cNvSpPr txBox="1"/>
          <p:nvPr/>
        </p:nvSpPr>
        <p:spPr>
          <a:xfrm>
            <a:off x="891540" y="1469390"/>
            <a:ext cx="7379970" cy="4108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endParaRPr lang="zh-CN" alt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4840" y="723900"/>
            <a:ext cx="72415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4760" y="145415"/>
            <a:ext cx="4999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7" name="图片 6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60" y="2320925"/>
            <a:ext cx="1802765" cy="23260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47085" y="3103880"/>
            <a:ext cx="4046855" cy="7918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ArchUp">
              <a:avLst/>
            </a:prstTxWarp>
            <a:spAutoFit/>
          </a:bodyPr>
          <a:p>
            <a:pPr algn="ctr"/>
            <a:r>
              <a:rPr lang="zh-CN" altLang="en-US" sz="3600" b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</a:rPr>
              <a:t>阻碍工作推进的人</a:t>
            </a:r>
            <a:endParaRPr lang="zh-CN" altLang="en-US" sz="3600" b="1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03958 -0.009259 " pathEditMode="relative" rAng="0" ptsTypes="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" y="-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681 0.000000 L 0.645069 0.001605 " pathEditMode="relative" rAng="0" ptsTypes="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0" grpId="3"/>
      <p:bldP spid="10" grpId="5"/>
      <p:bldP spid="10" grpId="6"/>
      <p:bldP spid="10" grpId="7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282055" y="479044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80" y="4686935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45465" y="794385"/>
            <a:ext cx="80892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-342900">
              <a:lnSpc>
                <a:spcPct val="160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、处罚在有些情况下比奖励更有效。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747" name="文本框 99"/>
          <p:cNvSpPr txBox="1"/>
          <p:nvPr/>
        </p:nvSpPr>
        <p:spPr>
          <a:xfrm>
            <a:off x="545465" y="1273810"/>
            <a:ext cx="82562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楷体_GB2312" panose="02010609030101010101" pitchFamily="1" charset="-122"/>
                <a:ea typeface="楷体_GB2312" panose="02010609030101010101" pitchFamily="1" charset="-122"/>
              </a:rPr>
              <a:t> </a:t>
            </a:r>
            <a:r>
              <a:rPr lang="en-US" altLang="zh-CN" sz="16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在员工收入稳定在一定高度时，奖励性绩效权重如果不够大的情况下，所起的作用往往不明显。但是换成不达标就处罚的方法会起到事半功倍的效果。</a:t>
            </a:r>
            <a:endParaRPr lang="zh-CN" altLang="en-US" sz="1600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50000"/>
              </a:lnSpc>
            </a:pPr>
            <a:r>
              <a:rPr lang="zh-CN" altLang="en-US" sz="2000" b="1">
                <a:solidFill>
                  <a:srgbClr val="0D0D0D"/>
                </a:solidFill>
                <a:latin typeface="楷体_GB2312" panose="02010609030101010101" pitchFamily="1" charset="-122"/>
                <a:ea typeface="楷体_GB2312" panose="02010609030101010101" pitchFamily="1" charset="-122"/>
              </a:rPr>
              <a:t>  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9655" y="2511425"/>
            <a:ext cx="2877820" cy="2175510"/>
            <a:chOff x="1653" y="3955"/>
            <a:chExt cx="4532" cy="3426"/>
          </a:xfrm>
        </p:grpSpPr>
        <p:sp>
          <p:nvSpPr>
            <p:cNvPr id="5" name="未知"/>
            <p:cNvSpPr/>
            <p:nvPr/>
          </p:nvSpPr>
          <p:spPr>
            <a:xfrm flipH="1">
              <a:off x="1653" y="3955"/>
              <a:ext cx="4532" cy="3426"/>
            </a:xfrm>
            <a:custGeom>
              <a:avLst/>
              <a:gdLst/>
              <a:ahLst/>
              <a:cxnLst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gradFill rotWithShape="1">
              <a:gsLst>
                <a:gs pos="0">
                  <a:srgbClr val="62A2DC">
                    <a:gamma/>
                    <a:shade val="69804"/>
                    <a:invGamma/>
                    <a:alpha val="100000"/>
                  </a:srgbClr>
                </a:gs>
                <a:gs pos="100000">
                  <a:srgbClr val="62A2DC">
                    <a:alpha val="100000"/>
                  </a:srgbClr>
                </a:gs>
              </a:gsLst>
              <a:lin ang="18900000" scaled="1"/>
              <a:tileRect/>
            </a:gradFill>
            <a:ln w="28575" cap="flat" cmpd="sng">
              <a:solidFill>
                <a:srgbClr val="F8F8F8"/>
              </a:solidFill>
              <a:prstDash val="solid"/>
              <a:headEnd type="none" w="med" len="med"/>
              <a:tailEnd type="none" w="med" len="med"/>
            </a:ln>
            <a:effectLst>
              <a:outerShdw dist="107763" dir="2699999" algn="ctr" rotWithShape="0">
                <a:srgbClr val="1C1C1C">
                  <a:alpha val="50000"/>
                </a:srgbClr>
              </a:outerShdw>
            </a:effectLst>
          </p:spPr>
          <p:txBody>
            <a:bodyPr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90" y="4185"/>
              <a:ext cx="4395" cy="27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indent="0">
                <a:lnSpc>
                  <a:spcPct val="150000"/>
                </a:lnSpc>
              </a:pPr>
              <a:r>
                <a:rPr lang="en-US" altLang="zh-CN" sz="1600">
                  <a:solidFill>
                    <a:srgbClr val="00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例如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《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药占比考核办法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》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，我们对相关科室设定一个上限，不达标扣钱，通过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年的考核全院药占比下降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5.2%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，但是没有一个医生被处罚。</a:t>
              </a:r>
              <a:endParaRPr lang="zh-CN" alt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01185" y="2311400"/>
            <a:ext cx="3858260" cy="2330450"/>
            <a:chOff x="6931" y="3640"/>
            <a:chExt cx="6076" cy="3670"/>
          </a:xfrm>
        </p:grpSpPr>
        <p:sp>
          <p:nvSpPr>
            <p:cNvPr id="6" name="未知"/>
            <p:cNvSpPr/>
            <p:nvPr/>
          </p:nvSpPr>
          <p:spPr>
            <a:xfrm>
              <a:off x="6931" y="3640"/>
              <a:ext cx="6076" cy="3671"/>
            </a:xfrm>
            <a:custGeom>
              <a:avLst/>
              <a:gdLst/>
              <a:ahLst/>
              <a:cxnLst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gradFill rotWithShape="1">
              <a:gsLst>
                <a:gs pos="89000">
                  <a:srgbClr val="0070C0"/>
                </a:gs>
                <a:gs pos="100000">
                  <a:srgbClr val="E29B54">
                    <a:alpha val="100000"/>
                  </a:srgbClr>
                </a:gs>
              </a:gsLst>
              <a:lin ang="18900000" scaled="1"/>
              <a:tileRect/>
            </a:gradFill>
            <a:ln w="28575" cap="flat" cmpd="sng">
              <a:solidFill>
                <a:srgbClr val="F8F8F8"/>
              </a:solidFill>
              <a:prstDash val="solid"/>
              <a:headEnd type="none" w="med" len="med"/>
              <a:tailEnd type="none" w="med" len="med"/>
            </a:ln>
            <a:effectLst>
              <a:outerShdw dist="107763" dir="2699999" algn="ctr" rotWithShape="0">
                <a:srgbClr val="1C1C1C">
                  <a:alpha val="50000"/>
                </a:srgbClr>
              </a:outerShdw>
            </a:effectLst>
          </p:spPr>
          <p:txBody>
            <a:bodyPr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86" y="3840"/>
              <a:ext cx="5367" cy="32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600">
                  <a:solidFill>
                    <a:srgbClr val="00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例如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《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员工年度考核意见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》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中我们设定全年迟到超过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10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次为“基本合格”，年终奖扣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25%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，超过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15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次为“不合格”，年终奖扣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50%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，我们有一名药剂师因为年终汇总考勤时迟到</a:t>
              </a:r>
              <a:r>
                <a:rPr lang="en-US" altLang="zh-CN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21</a:t>
              </a:r>
              <a:r>
                <a:rPr lang="zh-CN" alt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次，年终奖被扣掉一半，从此再也不敢迟到了。</a:t>
              </a:r>
              <a:endParaRPr lang="zh-CN" alt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54760" y="145415"/>
            <a:ext cx="48209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13" name="图片 12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282055" y="479044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80" y="4686935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27685" y="808990"/>
            <a:ext cx="808926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-342900">
              <a:lnSpc>
                <a:spcPct val="160000"/>
              </a:lnSpc>
            </a:pPr>
            <a:r>
              <a:rPr lang="en-US" altLang="zh-CN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、不能忽略“非经济薪酬”在绩效管理中的作用。</a:t>
            </a:r>
            <a:endParaRPr lang="zh-CN" altLang="en-US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4760" y="145415"/>
            <a:ext cx="502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296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2673985"/>
            <a:ext cx="3742055" cy="229743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1144270" y="1388110"/>
            <a:ext cx="7115810" cy="1885315"/>
            <a:chOff x="1849" y="2115"/>
            <a:chExt cx="10759" cy="3122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1849" y="2115"/>
              <a:ext cx="10759" cy="3122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0E0E0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68580" tIns="34290" rIns="68580" bIns="34290"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文本框 99"/>
            <p:cNvSpPr txBox="1"/>
            <p:nvPr/>
          </p:nvSpPr>
          <p:spPr>
            <a:xfrm>
              <a:off x="2433" y="2115"/>
              <a:ext cx="9638" cy="25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-342900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accent5">
                      <a:lumMod val="1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_GB2312" panose="02010609030101010101" pitchFamily="1" charset="-122"/>
                  <a:ea typeface="楷体_GB2312" panose="02010609030101010101" pitchFamily="1" charset="-122"/>
                  <a:sym typeface="+mn-ea"/>
                </a:rPr>
                <a:t>   </a:t>
              </a:r>
              <a:r>
                <a:rPr lang="en-US" altLang="zh-CN" sz="16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6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我们常常忽略“非经济薪酬”在团队建设中的重要作用，它有时会取得事半功倍的效果，因为员工除了希望能拿到更多的报酬，更在乎</a:t>
              </a:r>
              <a:r>
                <a:rPr lang="en-US" altLang="zh-CN" sz="1600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“</a:t>
              </a:r>
              <a:r>
                <a:rPr lang="zh-CN" altLang="en-US" sz="1600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面子</a:t>
              </a:r>
              <a:r>
                <a:rPr lang="en-US" altLang="zh-CN" sz="1600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”</a:t>
              </a:r>
              <a:r>
                <a:rPr lang="zh-CN" altLang="en-US" sz="16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。非经济薪酬范围广泛，正面的包括荣誉、地位、上级对部下的信任、赞扬、肯定等多种形式；负面的最有效的是</a:t>
              </a:r>
              <a:r>
                <a:rPr lang="zh-CN" altLang="en-US" sz="1600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末位考核</a:t>
              </a:r>
              <a:r>
                <a:rPr lang="zh-CN" altLang="en-US" sz="16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</a:t>
              </a:r>
              <a:endPara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-8890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282055" y="479044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80" y="4686935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254760" y="145415"/>
            <a:ext cx="502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sym typeface="+mn-ea"/>
              </a:rPr>
              <a:t>重视绩效管理，不断修路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643890" cy="638175"/>
          </a:xfrm>
          <a:prstGeom prst="ellipse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86410" y="753110"/>
            <a:ext cx="8676005" cy="0"/>
          </a:xfrm>
          <a:prstGeom prst="line">
            <a:avLst/>
          </a:prstGeom>
          <a:ln w="635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76910" y="1287145"/>
            <a:ext cx="8295640" cy="1393825"/>
            <a:chOff x="1063" y="2098"/>
            <a:chExt cx="13064" cy="2195"/>
          </a:xfrm>
        </p:grpSpPr>
        <p:sp>
          <p:nvSpPr>
            <p:cNvPr id="13" name="文本框 12"/>
            <p:cNvSpPr txBox="1"/>
            <p:nvPr/>
          </p:nvSpPr>
          <p:spPr>
            <a:xfrm>
              <a:off x="1228" y="2098"/>
              <a:ext cx="12452" cy="19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 fontAlgn="base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en-US" altLang="zh-CN" sz="16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</a:t>
              </a:r>
              <a:r>
                <a:rPr lang="zh-CN" altLang="en-US" sz="16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有的员工适用"赏识"教育，但有的员工更适合“面子”教育。</a:t>
              </a:r>
              <a:endPara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5750" indent="-285750" fontAlgn="base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b="1" dirty="0">
                  <a:solidFill>
                    <a:srgbClr val="002060"/>
                  </a:solidFill>
                  <a:latin typeface="楷体_GB2312" panose="02010609030101010101" pitchFamily="1" charset="-122"/>
                  <a:ea typeface="楷体_GB2312" panose="02010609030101010101" pitchFamily="1" charset="-122"/>
                  <a:sym typeface="+mn-ea"/>
                </a:rPr>
                <a:t>  </a:t>
              </a:r>
              <a:r>
                <a:rPr lang="zh-CN" altLang="en-US" sz="16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2014年起我院对中层干部进行了末位考核，最后2名在2014年痛改前非，工作积极，团结合作，</a:t>
              </a:r>
              <a:r>
                <a:rPr lang="zh-CN" altLang="en-US" sz="1600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在2014年度考核时被评为优秀中层干部；</a:t>
              </a:r>
              <a:endPara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063" y="4215"/>
              <a:ext cx="13064" cy="78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76910" y="2680970"/>
            <a:ext cx="8295640" cy="879475"/>
            <a:chOff x="1060" y="3714"/>
            <a:chExt cx="13064" cy="1385"/>
          </a:xfrm>
        </p:grpSpPr>
        <p:sp>
          <p:nvSpPr>
            <p:cNvPr id="14" name="文本框 13"/>
            <p:cNvSpPr txBox="1"/>
            <p:nvPr/>
          </p:nvSpPr>
          <p:spPr>
            <a:xfrm>
              <a:off x="1225" y="3714"/>
              <a:ext cx="12452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 fontAlgn="base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en-US" altLang="zh-CN" sz="16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</a:t>
              </a: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</a:t>
              </a:r>
              <a:r>
                <a:rPr lang="zh-CN" altLang="en-US" sz="16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2015年底我院进行了末位科室考核，2位科主任非常没面子，</a:t>
              </a:r>
              <a:r>
                <a:rPr lang="zh-CN" altLang="en-US" sz="1600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在2015年底中层干部考核中位居中流；</a:t>
              </a:r>
              <a:endPara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060" y="5021"/>
              <a:ext cx="13064" cy="78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781685" y="4404360"/>
            <a:ext cx="79070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base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2017年我院考核对象扩大到小组长层面，效果更佳。</a:t>
            </a:r>
            <a:endParaRPr lang="zh-CN" altLang="en-US" sz="1600" dirty="0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81685" y="3510915"/>
            <a:ext cx="8380730" cy="942975"/>
            <a:chOff x="1231" y="5084"/>
            <a:chExt cx="13198" cy="1485"/>
          </a:xfrm>
        </p:grpSpPr>
        <p:sp>
          <p:nvSpPr>
            <p:cNvPr id="17" name="文本框 16"/>
            <p:cNvSpPr txBox="1"/>
            <p:nvPr/>
          </p:nvSpPr>
          <p:spPr>
            <a:xfrm>
              <a:off x="1231" y="5084"/>
              <a:ext cx="12452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 fontAlgn="base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en-US" altLang="zh-CN" sz="16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</a:t>
              </a: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</a:t>
              </a:r>
              <a:r>
                <a:rPr lang="zh-CN" altLang="en-US" sz="16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2016年底我院进行了中层干部执行力考核，结果后4名都是平时不太尊重领导和同事，但业务能力较强的干部，对他们触动很大。</a:t>
              </a:r>
              <a:endParaRPr lang="zh-CN" altLang="en-US" sz="16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365" y="6491"/>
              <a:ext cx="13064" cy="78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527685" y="753110"/>
            <a:ext cx="808926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-342900">
              <a:lnSpc>
                <a:spcPct val="160000"/>
              </a:lnSpc>
            </a:pPr>
            <a:r>
              <a:rPr lang="en-US" altLang="zh-CN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、不能忽略“非经济薪酬”在绩效管理中的作用。</a:t>
            </a:r>
            <a:endParaRPr lang="zh-CN" altLang="en-US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1111111111"/>
          <p:cNvPicPr>
            <a:picLocks noChangeAspect="1"/>
          </p:cNvPicPr>
          <p:nvPr/>
        </p:nvPicPr>
        <p:blipFill>
          <a:blip r:embed="rId1"/>
          <a:srcRect r="4757" b="4903"/>
          <a:stretch>
            <a:fillRect/>
          </a:stretch>
        </p:blipFill>
        <p:spPr>
          <a:xfrm>
            <a:off x="422910" y="85725"/>
            <a:ext cx="855345" cy="854710"/>
          </a:xfrm>
          <a:prstGeom prst="ellipse">
            <a:avLst/>
          </a:prstGeom>
        </p:spPr>
      </p:pic>
      <p:sp>
        <p:nvSpPr>
          <p:cNvPr id="4" name="椭圆 3"/>
          <p:cNvSpPr/>
          <p:nvPr/>
        </p:nvSpPr>
        <p:spPr bwMode="auto">
          <a:xfrm>
            <a:off x="4230803" y="1419622"/>
            <a:ext cx="1440000" cy="1440000"/>
          </a:xfrm>
          <a:prstGeom prst="ellipse">
            <a:avLst/>
          </a:prstGeom>
          <a:gradFill flip="none" rotWithShape="1">
            <a:gsLst>
              <a:gs pos="50000">
                <a:srgbClr val="EFEFEF"/>
              </a:gs>
              <a:gs pos="100000">
                <a:sysClr val="window" lastClr="FFFFFF"/>
              </a:gs>
              <a:gs pos="0">
                <a:sysClr val="window" lastClr="FFFFFF">
                  <a:lumMod val="75000"/>
                </a:sysClr>
              </a:gs>
            </a:gsLst>
            <a:lin ang="8100000" scaled="0"/>
            <a:tileRect/>
          </a:gradFill>
          <a:ln w="3492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28600" dist="2667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4503450" y="1712711"/>
            <a:ext cx="894813" cy="946150"/>
          </a:xfrm>
          <a:prstGeom prst="rect">
            <a:avLst/>
          </a:prstGeom>
          <a:noFill/>
        </p:spPr>
        <p:txBody>
          <a:bodyPr wrap="square" lIns="101522" tIns="50759" rIns="101522" bIns="50759" rtlCol="0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rgbClr val="0065B0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5500" dirty="0"/>
              <a:t>聆</a:t>
            </a:r>
            <a:endParaRPr lang="zh-CN" altLang="en-US" sz="5500" dirty="0"/>
          </a:p>
        </p:txBody>
      </p:sp>
      <p:sp>
        <p:nvSpPr>
          <p:cNvPr id="8" name="椭圆 7"/>
          <p:cNvSpPr/>
          <p:nvPr/>
        </p:nvSpPr>
        <p:spPr bwMode="auto">
          <a:xfrm>
            <a:off x="5557153" y="1958493"/>
            <a:ext cx="1440000" cy="1440000"/>
          </a:xfrm>
          <a:prstGeom prst="ellipse">
            <a:avLst/>
          </a:prstGeom>
          <a:gradFill flip="none" rotWithShape="1">
            <a:gsLst>
              <a:gs pos="50000">
                <a:srgbClr val="EFEFEF"/>
              </a:gs>
              <a:gs pos="100000">
                <a:sysClr val="window" lastClr="FFFFFF"/>
              </a:gs>
              <a:gs pos="0">
                <a:sysClr val="window" lastClr="FFFFFF">
                  <a:lumMod val="75000"/>
                </a:sysClr>
              </a:gs>
            </a:gsLst>
            <a:lin ang="8100000" scaled="0"/>
            <a:tileRect/>
          </a:gradFill>
          <a:ln w="3492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28600" dist="2667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TextBox 21"/>
          <p:cNvSpPr txBox="1"/>
          <p:nvPr/>
        </p:nvSpPr>
        <p:spPr>
          <a:xfrm>
            <a:off x="5829811" y="2251588"/>
            <a:ext cx="894813" cy="946150"/>
          </a:xfrm>
          <a:prstGeom prst="rect">
            <a:avLst/>
          </a:prstGeom>
          <a:noFill/>
        </p:spPr>
        <p:txBody>
          <a:bodyPr wrap="square" lIns="101522" tIns="50759" rIns="101522" bIns="50759" rtlCol="0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rgbClr val="0065B0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5500" dirty="0">
                <a:sym typeface="微软雅黑" panose="020B0503020204020204" pitchFamily="34" charset="-122"/>
              </a:rPr>
              <a:t>听</a:t>
            </a:r>
            <a:endParaRPr lang="zh-CN" altLang="en-US" sz="5500" dirty="0"/>
          </a:p>
        </p:txBody>
      </p:sp>
      <p:sp>
        <p:nvSpPr>
          <p:cNvPr id="10" name="椭圆 9"/>
          <p:cNvSpPr/>
          <p:nvPr/>
        </p:nvSpPr>
        <p:spPr bwMode="auto">
          <a:xfrm>
            <a:off x="3335465" y="2351453"/>
            <a:ext cx="1440000" cy="1440000"/>
          </a:xfrm>
          <a:prstGeom prst="ellipse">
            <a:avLst/>
          </a:prstGeom>
          <a:gradFill flip="none" rotWithShape="1">
            <a:gsLst>
              <a:gs pos="50000">
                <a:srgbClr val="EFEFEF"/>
              </a:gs>
              <a:gs pos="100000">
                <a:sysClr val="window" lastClr="FFFFFF"/>
              </a:gs>
              <a:gs pos="0">
                <a:sysClr val="window" lastClr="FFFFFF">
                  <a:lumMod val="75000"/>
                </a:sysClr>
              </a:gs>
            </a:gsLst>
            <a:lin ang="8100000" scaled="0"/>
            <a:tileRect/>
          </a:gradFill>
          <a:ln w="3492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28600" dist="2667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3608125" y="2644510"/>
            <a:ext cx="894813" cy="948895"/>
          </a:xfrm>
          <a:prstGeom prst="rect">
            <a:avLst/>
          </a:prstGeom>
          <a:noFill/>
        </p:spPr>
        <p:txBody>
          <a:bodyPr wrap="square" lIns="101522" tIns="50759" rIns="101522" bIns="50759" rtlCol="0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rgbClr val="0065B0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5500" dirty="0"/>
              <a:t>谢</a:t>
            </a:r>
            <a:endParaRPr lang="zh-CN" altLang="en-US" sz="5500" dirty="0"/>
          </a:p>
        </p:txBody>
      </p:sp>
      <p:sp>
        <p:nvSpPr>
          <p:cNvPr id="12" name="椭圆 11"/>
          <p:cNvSpPr/>
          <p:nvPr/>
        </p:nvSpPr>
        <p:spPr bwMode="auto">
          <a:xfrm>
            <a:off x="2219894" y="1635842"/>
            <a:ext cx="1440000" cy="1440000"/>
          </a:xfrm>
          <a:prstGeom prst="ellipse">
            <a:avLst/>
          </a:prstGeom>
          <a:gradFill flip="none" rotWithShape="1">
            <a:gsLst>
              <a:gs pos="50000">
                <a:srgbClr val="EFEFEF"/>
              </a:gs>
              <a:gs pos="100000">
                <a:sysClr val="window" lastClr="FFFFFF"/>
              </a:gs>
              <a:gs pos="0">
                <a:sysClr val="window" lastClr="FFFFFF">
                  <a:lumMod val="75000"/>
                </a:sysClr>
              </a:gs>
            </a:gsLst>
            <a:lin ang="8100000" scaled="0"/>
            <a:tileRect/>
          </a:gradFill>
          <a:ln w="3492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28600" dist="2667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2501511" y="1928893"/>
            <a:ext cx="894813" cy="948895"/>
          </a:xfrm>
          <a:prstGeom prst="rect">
            <a:avLst/>
          </a:prstGeom>
          <a:noFill/>
          <a:ln w="22225">
            <a:noFill/>
          </a:ln>
        </p:spPr>
        <p:txBody>
          <a:bodyPr wrap="square" lIns="101522" tIns="50759" rIns="101522" bIns="50759" rtlCol="0">
            <a:spAutoFit/>
          </a:bodyPr>
          <a:lstStyle/>
          <a:p>
            <a:pPr algn="ctr"/>
            <a:r>
              <a:rPr lang="zh-CN" altLang="en-US" sz="5500" b="1" dirty="0">
                <a:solidFill>
                  <a:srgbClr val="0065B0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rPr>
              <a:t>谢</a:t>
            </a:r>
            <a:endParaRPr lang="zh-CN" altLang="en-US" sz="5000" b="1" dirty="0">
              <a:solidFill>
                <a:srgbClr val="0065B0"/>
              </a:solidFill>
              <a:effectLst>
                <a:innerShdw blurRad="50800" dist="63500" dir="18900000">
                  <a:prstClr val="black">
                    <a:alpha val="30000"/>
                  </a:prstClr>
                </a:innerShdw>
              </a:effectLst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MH_Other_4"/>
          <p:cNvSpPr/>
          <p:nvPr>
            <p:custDataLst>
              <p:tags r:id="rId2"/>
            </p:custDataLst>
          </p:nvPr>
        </p:nvSpPr>
        <p:spPr>
          <a:xfrm>
            <a:off x="6517528" y="3551487"/>
            <a:ext cx="432000" cy="432000"/>
          </a:xfrm>
          <a:prstGeom prst="ellipse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rgbClr val="E0E0E0"/>
              </a:gs>
            </a:gsLst>
            <a:lin ang="8100000" scaled="0"/>
            <a:tileRect/>
          </a:gradFill>
          <a:ln w="1587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5" name="MH_Other_4"/>
          <p:cNvSpPr/>
          <p:nvPr>
            <p:custDataLst>
              <p:tags r:id="rId3"/>
            </p:custDataLst>
          </p:nvPr>
        </p:nvSpPr>
        <p:spPr>
          <a:xfrm>
            <a:off x="2394255" y="3418417"/>
            <a:ext cx="269512" cy="266399"/>
          </a:xfrm>
          <a:prstGeom prst="ellipse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rgbClr val="E0E0E0"/>
              </a:gs>
            </a:gsLst>
            <a:lin ang="8100000" scaled="0"/>
            <a:tileRect/>
          </a:gradFill>
          <a:ln w="1587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6" name="MH_Other_4"/>
          <p:cNvSpPr/>
          <p:nvPr>
            <p:custDataLst>
              <p:tags r:id="rId4"/>
            </p:custDataLst>
          </p:nvPr>
        </p:nvSpPr>
        <p:spPr>
          <a:xfrm>
            <a:off x="7615243" y="1571064"/>
            <a:ext cx="576000" cy="576000"/>
          </a:xfrm>
          <a:prstGeom prst="ellipse">
            <a:avLst/>
          </a:pr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7" name="MH_Other_4"/>
          <p:cNvSpPr/>
          <p:nvPr>
            <p:custDataLst>
              <p:tags r:id="rId5"/>
            </p:custDataLst>
          </p:nvPr>
        </p:nvSpPr>
        <p:spPr>
          <a:xfrm>
            <a:off x="702475" y="2495417"/>
            <a:ext cx="576000" cy="576000"/>
          </a:xfrm>
          <a:prstGeom prst="ellipse">
            <a:avLst/>
          </a:pr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8" name="MH_Other_4"/>
          <p:cNvSpPr/>
          <p:nvPr>
            <p:custDataLst>
              <p:tags r:id="rId6"/>
            </p:custDataLst>
          </p:nvPr>
        </p:nvSpPr>
        <p:spPr>
          <a:xfrm>
            <a:off x="1422555" y="3172249"/>
            <a:ext cx="355390" cy="351284"/>
          </a:xfrm>
          <a:prstGeom prst="ellipse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rgbClr val="E0E0E0"/>
              </a:gs>
            </a:gsLst>
            <a:lin ang="8100000" scaled="0"/>
            <a:tileRect/>
          </a:gradFill>
          <a:ln w="1587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9" name="MH_Other_4"/>
          <p:cNvSpPr/>
          <p:nvPr>
            <p:custDataLst>
              <p:tags r:id="rId7"/>
            </p:custDataLst>
          </p:nvPr>
        </p:nvSpPr>
        <p:spPr>
          <a:xfrm>
            <a:off x="6131800" y="1290930"/>
            <a:ext cx="288000" cy="288000"/>
          </a:xfrm>
          <a:prstGeom prst="ellipse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rgbClr val="E0E0E0"/>
              </a:gs>
            </a:gsLst>
            <a:lin ang="8100000" scaled="0"/>
            <a:tileRect/>
          </a:gradFill>
          <a:ln w="1587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0" name="MH_Other_4"/>
          <p:cNvSpPr/>
          <p:nvPr>
            <p:custDataLst>
              <p:tags r:id="rId8"/>
            </p:custDataLst>
          </p:nvPr>
        </p:nvSpPr>
        <p:spPr>
          <a:xfrm>
            <a:off x="2412202" y="1117012"/>
            <a:ext cx="351847" cy="347783"/>
          </a:xfrm>
          <a:prstGeom prst="ellipse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rgbClr val="E0E0E0"/>
              </a:gs>
            </a:gsLst>
            <a:lin ang="8100000" scaled="0"/>
            <a:tileRect/>
          </a:gradFill>
          <a:ln w="1587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1" name="MH_Other_4"/>
          <p:cNvSpPr/>
          <p:nvPr>
            <p:custDataLst>
              <p:tags r:id="rId9"/>
            </p:custDataLst>
          </p:nvPr>
        </p:nvSpPr>
        <p:spPr>
          <a:xfrm>
            <a:off x="5099198" y="3250451"/>
            <a:ext cx="234000" cy="231297"/>
          </a:xfrm>
          <a:prstGeom prst="ellipse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rgbClr val="E0E0E0"/>
              </a:gs>
            </a:gsLst>
            <a:lin ang="8100000" scaled="0"/>
            <a:tileRect/>
          </a:gradFill>
          <a:ln w="15875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2" name="MH_Other_4"/>
          <p:cNvSpPr/>
          <p:nvPr>
            <p:custDataLst>
              <p:tags r:id="rId10"/>
            </p:custDataLst>
          </p:nvPr>
        </p:nvSpPr>
        <p:spPr>
          <a:xfrm>
            <a:off x="7255043" y="3324842"/>
            <a:ext cx="360000" cy="360000"/>
          </a:xfrm>
          <a:prstGeom prst="ellipse">
            <a:avLst/>
          </a:pr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3" name="MH_Other_4"/>
          <p:cNvSpPr/>
          <p:nvPr>
            <p:custDataLst>
              <p:tags r:id="rId11"/>
            </p:custDataLst>
          </p:nvPr>
        </p:nvSpPr>
        <p:spPr>
          <a:xfrm>
            <a:off x="1467159" y="1927496"/>
            <a:ext cx="324000" cy="324000"/>
          </a:xfrm>
          <a:prstGeom prst="ellips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4" name="MH_Other_4"/>
          <p:cNvSpPr/>
          <p:nvPr>
            <p:custDataLst>
              <p:tags r:id="rId12"/>
            </p:custDataLst>
          </p:nvPr>
        </p:nvSpPr>
        <p:spPr>
          <a:xfrm>
            <a:off x="3493764" y="1571064"/>
            <a:ext cx="288000" cy="288000"/>
          </a:xfrm>
          <a:prstGeom prst="ellips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5" name="MH_Other_4"/>
          <p:cNvSpPr/>
          <p:nvPr>
            <p:custDataLst>
              <p:tags r:id="rId13"/>
            </p:custDataLst>
          </p:nvPr>
        </p:nvSpPr>
        <p:spPr>
          <a:xfrm>
            <a:off x="5673938" y="3524463"/>
            <a:ext cx="200773" cy="200773"/>
          </a:xfrm>
          <a:prstGeom prst="ellips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6" name="MH_Other_4"/>
          <p:cNvSpPr/>
          <p:nvPr>
            <p:custDataLst>
              <p:tags r:id="rId14"/>
            </p:custDataLst>
          </p:nvPr>
        </p:nvSpPr>
        <p:spPr>
          <a:xfrm>
            <a:off x="5129909" y="1059618"/>
            <a:ext cx="216000" cy="216000"/>
          </a:xfrm>
          <a:prstGeom prst="ellipse">
            <a:avLst/>
          </a:pr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7" name="MH_Other_4"/>
          <p:cNvSpPr/>
          <p:nvPr>
            <p:custDataLst>
              <p:tags r:id="rId15"/>
            </p:custDataLst>
          </p:nvPr>
        </p:nvSpPr>
        <p:spPr>
          <a:xfrm>
            <a:off x="3062934" y="3366062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8" name="MH_Other_4"/>
          <p:cNvSpPr/>
          <p:nvPr>
            <p:custDataLst>
              <p:tags r:id="rId16"/>
            </p:custDataLst>
          </p:nvPr>
        </p:nvSpPr>
        <p:spPr>
          <a:xfrm>
            <a:off x="7363044" y="2495417"/>
            <a:ext cx="144000" cy="144000"/>
          </a:xfrm>
          <a:prstGeom prst="ellips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9" name="MH_Other_4"/>
          <p:cNvSpPr/>
          <p:nvPr>
            <p:custDataLst>
              <p:tags r:id="rId17"/>
            </p:custDataLst>
          </p:nvPr>
        </p:nvSpPr>
        <p:spPr>
          <a:xfrm>
            <a:off x="4521560" y="3713898"/>
            <a:ext cx="252000" cy="252000"/>
          </a:xfrm>
          <a:prstGeom prst="ellipse">
            <a:avLst/>
          </a:pr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8100000" scaled="0"/>
          </a:gradFill>
          <a:ln w="15875" cap="flat" cmpd="sng" algn="ctr">
            <a:noFill/>
            <a:prstDash val="solid"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5" name="页脚占位符 1"/>
          <p:cNvSpPr/>
          <p:nvPr>
            <p:ph type="ftr" sz="quarter" idx="11"/>
          </p:nvPr>
        </p:nvSpPr>
        <p:spPr>
          <a:xfrm>
            <a:off x="6537960" y="4787265"/>
            <a:ext cx="2475865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6" name="图片 1" descr="wKiAiVJXpLPtoeQQAACN_JsaBzg9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9180830" cy="516191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209165" y="2051685"/>
            <a:ext cx="5516245" cy="504825"/>
          </a:xfrm>
        </p:spPr>
        <p:txBody>
          <a:bodyPr/>
          <a:lstStyle/>
          <a:p>
            <a:pPr algn="l"/>
            <a:r>
              <a:rPr lang="zh-CN" alt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+mn-ea"/>
                <a:sym typeface="+mn-lt"/>
              </a:rPr>
              <a:t>一、中心基本情况</a:t>
            </a:r>
            <a:endParaRPr lang="zh-CN" altLang="en-US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2"/>
          <a:srcRect l="2962" t="1931" r="4757" b="4903"/>
          <a:stretch>
            <a:fillRect/>
          </a:stretch>
        </p:blipFill>
        <p:spPr>
          <a:xfrm>
            <a:off x="583565" y="67945"/>
            <a:ext cx="974725" cy="985520"/>
          </a:xfrm>
          <a:prstGeom prst="ellipse">
            <a:avLst/>
          </a:prstGeom>
        </p:spPr>
      </p:pic>
      <p:sp>
        <p:nvSpPr>
          <p:cNvPr id="8220" name="页脚占位符 1"/>
          <p:cNvSpPr/>
          <p:nvPr>
            <p:ph type="ftr" sz="quarter" idx="11"/>
          </p:nvPr>
        </p:nvSpPr>
        <p:spPr>
          <a:xfrm>
            <a:off x="6075680" y="4729480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8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800" b="1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" name="图片 1" descr="wKiAiVJXpLPtoeQQAACN_JsaBzg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4521835"/>
            <a:ext cx="802640" cy="713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9180830" cy="5161915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 rot="0">
            <a:off x="1127760" y="660400"/>
            <a:ext cx="8003540" cy="4066793"/>
            <a:chOff x="200" y="1823"/>
            <a:chExt cx="14438" cy="8567"/>
          </a:xfrm>
        </p:grpSpPr>
        <p:sp>
          <p:nvSpPr>
            <p:cNvPr id="89" name="任意多边形 88"/>
            <p:cNvSpPr/>
            <p:nvPr/>
          </p:nvSpPr>
          <p:spPr>
            <a:xfrm>
              <a:off x="1394" y="4904"/>
              <a:ext cx="11612" cy="2491"/>
            </a:xfrm>
            <a:custGeom>
              <a:avLst/>
              <a:gdLst>
                <a:gd name="connsiteX0" fmla="*/ 0 w 5867400"/>
                <a:gd name="connsiteY0" fmla="*/ 1629397 h 1629397"/>
                <a:gd name="connsiteX1" fmla="*/ 1266825 w 5867400"/>
                <a:gd name="connsiteY1" fmla="*/ 622 h 1629397"/>
                <a:gd name="connsiteX2" fmla="*/ 2790825 w 5867400"/>
                <a:gd name="connsiteY2" fmla="*/ 1419847 h 1629397"/>
                <a:gd name="connsiteX3" fmla="*/ 4181475 w 5867400"/>
                <a:gd name="connsiteY3" fmla="*/ 48247 h 1629397"/>
                <a:gd name="connsiteX4" fmla="*/ 5867400 w 5867400"/>
                <a:gd name="connsiteY4" fmla="*/ 1524622 h 1629397"/>
                <a:gd name="connsiteX0-1" fmla="*/ 0 w 5867400"/>
                <a:gd name="connsiteY0-2" fmla="*/ 1629395 h 1629395"/>
                <a:gd name="connsiteX1-3" fmla="*/ 1266825 w 5867400"/>
                <a:gd name="connsiteY1-4" fmla="*/ 620 h 1629395"/>
                <a:gd name="connsiteX2-5" fmla="*/ 2790825 w 5867400"/>
                <a:gd name="connsiteY2-6" fmla="*/ 1419845 h 1629395"/>
                <a:gd name="connsiteX3-7" fmla="*/ 4419600 w 5867400"/>
                <a:gd name="connsiteY3-8" fmla="*/ 620 h 1629395"/>
                <a:gd name="connsiteX4-9" fmla="*/ 5867400 w 5867400"/>
                <a:gd name="connsiteY4-10" fmla="*/ 1524620 h 1629395"/>
                <a:gd name="connsiteX0-11" fmla="*/ 0 w 5867400"/>
                <a:gd name="connsiteY0-12" fmla="*/ 1629283 h 1629283"/>
                <a:gd name="connsiteX1-13" fmla="*/ 1266825 w 5867400"/>
                <a:gd name="connsiteY1-14" fmla="*/ 508 h 1629283"/>
                <a:gd name="connsiteX2-15" fmla="*/ 2647950 w 5867400"/>
                <a:gd name="connsiteY2-16" fmla="*/ 1438783 h 1629283"/>
                <a:gd name="connsiteX3-17" fmla="*/ 4419600 w 5867400"/>
                <a:gd name="connsiteY3-18" fmla="*/ 508 h 1629283"/>
                <a:gd name="connsiteX4-19" fmla="*/ 5867400 w 5867400"/>
                <a:gd name="connsiteY4-20" fmla="*/ 1524508 h 1629283"/>
                <a:gd name="connsiteX0-21" fmla="*/ 0 w 6183053"/>
                <a:gd name="connsiteY0-22" fmla="*/ 1333902 h 1524402"/>
                <a:gd name="connsiteX1-23" fmla="*/ 1582478 w 6183053"/>
                <a:gd name="connsiteY1-24" fmla="*/ 402 h 1524402"/>
                <a:gd name="connsiteX2-25" fmla="*/ 2963603 w 6183053"/>
                <a:gd name="connsiteY2-26" fmla="*/ 1438677 h 1524402"/>
                <a:gd name="connsiteX3-27" fmla="*/ 4735253 w 6183053"/>
                <a:gd name="connsiteY3-28" fmla="*/ 402 h 1524402"/>
                <a:gd name="connsiteX4-29" fmla="*/ 6183053 w 6183053"/>
                <a:gd name="connsiteY4-30" fmla="*/ 1524402 h 1524402"/>
                <a:gd name="connsiteX0-31" fmla="*/ 0 w 6183053"/>
                <a:gd name="connsiteY0-32" fmla="*/ 1335661 h 1526161"/>
                <a:gd name="connsiteX1-33" fmla="*/ 1582478 w 6183053"/>
                <a:gd name="connsiteY1-34" fmla="*/ 2161 h 1526161"/>
                <a:gd name="connsiteX2-35" fmla="*/ 2898854 w 6183053"/>
                <a:gd name="connsiteY2-36" fmla="*/ 1164211 h 1526161"/>
                <a:gd name="connsiteX3-37" fmla="*/ 4735253 w 6183053"/>
                <a:gd name="connsiteY3-38" fmla="*/ 2161 h 1526161"/>
                <a:gd name="connsiteX4-39" fmla="*/ 6183053 w 6183053"/>
                <a:gd name="connsiteY4-40" fmla="*/ 1526161 h 1526161"/>
                <a:gd name="connsiteX0-41" fmla="*/ 0 w 6174959"/>
                <a:gd name="connsiteY0-42" fmla="*/ 1334007 h 1334007"/>
                <a:gd name="connsiteX1-43" fmla="*/ 1582478 w 6174959"/>
                <a:gd name="connsiteY1-44" fmla="*/ 507 h 1334007"/>
                <a:gd name="connsiteX2-45" fmla="*/ 2898854 w 6174959"/>
                <a:gd name="connsiteY2-46" fmla="*/ 1162557 h 1334007"/>
                <a:gd name="connsiteX3-47" fmla="*/ 4735253 w 6174959"/>
                <a:gd name="connsiteY3-48" fmla="*/ 507 h 1334007"/>
                <a:gd name="connsiteX4-49" fmla="*/ 6174959 w 6174959"/>
                <a:gd name="connsiteY4-50" fmla="*/ 1162557 h 1334007"/>
                <a:gd name="connsiteX0-51" fmla="*/ 0 w 6174959"/>
                <a:gd name="connsiteY0-52" fmla="*/ 1334067 h 1334067"/>
                <a:gd name="connsiteX1-53" fmla="*/ 1582478 w 6174959"/>
                <a:gd name="connsiteY1-54" fmla="*/ 567 h 1334067"/>
                <a:gd name="connsiteX2-55" fmla="*/ 3157851 w 6174959"/>
                <a:gd name="connsiteY2-56" fmla="*/ 1153092 h 1334067"/>
                <a:gd name="connsiteX3-57" fmla="*/ 4735253 w 6174959"/>
                <a:gd name="connsiteY3-58" fmla="*/ 567 h 1334067"/>
                <a:gd name="connsiteX4-59" fmla="*/ 6174959 w 6174959"/>
                <a:gd name="connsiteY4-60" fmla="*/ 1162617 h 1334067"/>
                <a:gd name="connsiteX0-61" fmla="*/ 0 w 6077835"/>
                <a:gd name="connsiteY0-62" fmla="*/ 1209734 h 1209734"/>
                <a:gd name="connsiteX1-63" fmla="*/ 1485354 w 6077835"/>
                <a:gd name="connsiteY1-64" fmla="*/ 59 h 1209734"/>
                <a:gd name="connsiteX2-65" fmla="*/ 3060727 w 6077835"/>
                <a:gd name="connsiteY2-66" fmla="*/ 1152584 h 1209734"/>
                <a:gd name="connsiteX3-67" fmla="*/ 4638129 w 6077835"/>
                <a:gd name="connsiteY3-68" fmla="*/ 59 h 1209734"/>
                <a:gd name="connsiteX4-69" fmla="*/ 6077835 w 6077835"/>
                <a:gd name="connsiteY4-70" fmla="*/ 1162109 h 12097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77835" h="1209734">
                  <a:moveTo>
                    <a:pt x="0" y="1209734"/>
                  </a:moveTo>
                  <a:cubicBezTo>
                    <a:pt x="400844" y="412809"/>
                    <a:pt x="975233" y="9584"/>
                    <a:pt x="1485354" y="59"/>
                  </a:cubicBezTo>
                  <a:cubicBezTo>
                    <a:pt x="1995475" y="-9466"/>
                    <a:pt x="2535265" y="1152584"/>
                    <a:pt x="3060727" y="1152584"/>
                  </a:cubicBezTo>
                  <a:cubicBezTo>
                    <a:pt x="3586189" y="1152584"/>
                    <a:pt x="4135278" y="-1528"/>
                    <a:pt x="4638129" y="59"/>
                  </a:cubicBezTo>
                  <a:cubicBezTo>
                    <a:pt x="5140980" y="1646"/>
                    <a:pt x="5931785" y="820796"/>
                    <a:pt x="6077835" y="1162109"/>
                  </a:cubicBezTo>
                </a:path>
              </a:pathLst>
            </a:custGeom>
            <a:noFill/>
            <a:ln w="76200">
              <a:solidFill>
                <a:srgbClr val="005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0" name="TextBox 6"/>
            <p:cNvSpPr txBox="1">
              <a:spLocks noChangeArrowheads="1"/>
            </p:cNvSpPr>
            <p:nvPr/>
          </p:nvSpPr>
          <p:spPr bwMode="auto">
            <a:xfrm>
              <a:off x="457" y="9680"/>
              <a:ext cx="2804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en-US" altLang="zh-CN" sz="1600" b="1" dirty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始建于1968</a:t>
              </a:r>
              <a:r>
                <a:rPr lang="zh-CN" altLang="en-US" sz="1600" b="1" dirty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年</a:t>
              </a:r>
              <a:endParaRPr lang="zh-CN" altLang="en-US" sz="16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  <p:sp>
          <p:nvSpPr>
            <p:cNvPr id="91" name="TextBox 6"/>
            <p:cNvSpPr txBox="1">
              <a:spLocks noChangeArrowheads="1"/>
            </p:cNvSpPr>
            <p:nvPr/>
          </p:nvSpPr>
          <p:spPr bwMode="auto">
            <a:xfrm>
              <a:off x="613" y="1864"/>
              <a:ext cx="8052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南部新城及南京软件谷的核心地带</a:t>
              </a:r>
              <a:endParaRPr lang="zh-CN" altLang="en-US" sz="1600" b="1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TextBox 6"/>
            <p:cNvSpPr txBox="1">
              <a:spLocks noChangeArrowheads="1"/>
            </p:cNvSpPr>
            <p:nvPr/>
          </p:nvSpPr>
          <p:spPr bwMode="auto">
            <a:xfrm>
              <a:off x="5666" y="5426"/>
              <a:ext cx="3213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只有</a:t>
              </a:r>
              <a:r>
                <a:rPr lang="en-US" altLang="zh-CN" sz="1600" b="1" dirty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4</a:t>
              </a:r>
              <a:r>
                <a:rPr lang="zh-CN" altLang="en-US" sz="1600" b="1" dirty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公里</a:t>
              </a:r>
              <a:endParaRPr lang="zh-CN" altLang="en-US" sz="1600" b="1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  <p:sp>
          <p:nvSpPr>
            <p:cNvPr id="93" name="TextBox 6"/>
            <p:cNvSpPr txBox="1">
              <a:spLocks noChangeArrowheads="1"/>
            </p:cNvSpPr>
            <p:nvPr/>
          </p:nvSpPr>
          <p:spPr bwMode="auto">
            <a:xfrm>
              <a:off x="8431" y="1823"/>
              <a:ext cx="3850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辖区面积27平方公里</a:t>
              </a:r>
              <a:endParaRPr lang="zh-CN" altLang="en-US" sz="1600" b="1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 rot="0">
              <a:off x="200" y="6467"/>
              <a:ext cx="3253" cy="297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8" name="同心圆 9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 rot="0">
              <a:off x="2486" y="2472"/>
              <a:ext cx="3517" cy="317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3" name="同心圆 10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 rot="0">
              <a:off x="8667" y="2473"/>
              <a:ext cx="3378" cy="317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7" name="同心圆 10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 rot="0">
              <a:off x="5291" y="6060"/>
              <a:ext cx="3619" cy="3620"/>
              <a:chOff x="304800" y="673100"/>
              <a:chExt cx="4290869" cy="4217548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0" name="同心圆 10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392291" y="761054"/>
                <a:ext cx="4203378" cy="412959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 rot="0">
              <a:off x="11598" y="6466"/>
              <a:ext cx="2751" cy="2708"/>
              <a:chOff x="304800" y="497288"/>
              <a:chExt cx="4000500" cy="4176312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3" name="同心圆 1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392052" y="497288"/>
                <a:ext cx="3825996" cy="408994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5" name="文本框 114"/>
            <p:cNvSpPr txBox="1"/>
            <p:nvPr/>
          </p:nvSpPr>
          <p:spPr>
            <a:xfrm>
              <a:off x="11075" y="9345"/>
              <a:ext cx="3563" cy="7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indent="0" algn="ctr"/>
              <a:r>
                <a:rPr lang="zh-CN" altLang="en-US" sz="1600" b="1" u="none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宋体" panose="02010600030101010101" pitchFamily="2" charset="-122"/>
                </a:rPr>
                <a:t>本辖区内11万人口</a:t>
              </a:r>
              <a:endParaRPr lang="zh-CN" altLang="en-US" sz="1600" b="1" u="none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宋体" panose="02010600030101010101" pitchFamily="2" charset="-122"/>
              </a:endParaRPr>
            </a:p>
          </p:txBody>
        </p:sp>
        <p:sp>
          <p:nvSpPr>
            <p:cNvPr id="116" name="未知"/>
            <p:cNvSpPr/>
            <p:nvPr/>
          </p:nvSpPr>
          <p:spPr>
            <a:xfrm>
              <a:off x="12062" y="5906"/>
              <a:ext cx="632" cy="2024"/>
            </a:xfrm>
            <a:custGeom>
              <a:avLst/>
              <a:gdLst/>
              <a:ahLst/>
              <a:cxnLst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100000"/>
                  </a:srgbClr>
                </a:gs>
              </a:gsLst>
              <a:lin ang="5400000" scaled="1"/>
              <a:tileRect/>
            </a:gradFill>
            <a:ln w="9525"/>
            <a:scene3d>
              <a:camera prst="legacyPerspectiveTopRight">
                <a:rot lat="0" lon="90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/>
            <a:p>
              <a:endPara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1" charset="-122"/>
                <a:ea typeface="楷体_GB2312" panose="02010609030101010101" pitchFamily="1" charset="-122"/>
              </a:endParaRPr>
            </a:p>
          </p:txBody>
        </p:sp>
        <p:sp>
          <p:nvSpPr>
            <p:cNvPr id="117" name="未知"/>
            <p:cNvSpPr/>
            <p:nvPr/>
          </p:nvSpPr>
          <p:spPr>
            <a:xfrm>
              <a:off x="12694" y="5426"/>
              <a:ext cx="796" cy="2547"/>
            </a:xfrm>
            <a:custGeom>
              <a:avLst/>
              <a:gdLst/>
              <a:ahLst/>
              <a:cxnLst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100000"/>
                  </a:srgbClr>
                </a:gs>
              </a:gsLst>
              <a:lin ang="5400000" scaled="1"/>
              <a:tileRect/>
            </a:gradFill>
            <a:ln w="9525"/>
            <a:scene3d>
              <a:camera prst="legacyPerspectiveTopRight">
                <a:rot lat="0" lon="90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/>
            <a:p>
              <a:endPara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1" charset="-122"/>
                <a:ea typeface="楷体_GB2312" panose="02010609030101010101" pitchFamily="1" charset="-122"/>
              </a:endParaRPr>
            </a:p>
          </p:txBody>
        </p:sp>
        <p:sp>
          <p:nvSpPr>
            <p:cNvPr id="118" name="未知"/>
            <p:cNvSpPr/>
            <p:nvPr/>
          </p:nvSpPr>
          <p:spPr>
            <a:xfrm>
              <a:off x="13399" y="6179"/>
              <a:ext cx="632" cy="2024"/>
            </a:xfrm>
            <a:custGeom>
              <a:avLst/>
              <a:gdLst/>
              <a:ahLst/>
              <a:cxnLst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100000"/>
                  </a:srgbClr>
                </a:gs>
              </a:gsLst>
              <a:lin ang="5400000" scaled="1"/>
              <a:tileRect/>
            </a:gradFill>
            <a:ln w="9525"/>
            <a:scene3d>
              <a:camera prst="legacyPerspectiveTopRight">
                <a:rot lat="0" lon="90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/>
            <a:p>
              <a:endPara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1" charset="-122"/>
                <a:ea typeface="楷体_GB2312" panose="02010609030101010101" pitchFamily="1" charset="-122"/>
              </a:endParaRPr>
            </a:p>
          </p:txBody>
        </p:sp>
        <p:pic>
          <p:nvPicPr>
            <p:cNvPr id="119" name="图片 118" descr="timg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7" y="6198"/>
              <a:ext cx="3334" cy="3359"/>
            </a:xfrm>
            <a:prstGeom prst="rect">
              <a:avLst/>
            </a:prstGeom>
          </p:spPr>
        </p:pic>
        <p:pic>
          <p:nvPicPr>
            <p:cNvPr id="120" name="图片 119" descr="南郊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4" y="2605"/>
              <a:ext cx="3101" cy="2921"/>
            </a:xfrm>
            <a:prstGeom prst="rect">
              <a:avLst/>
            </a:prstGeom>
          </p:spPr>
        </p:pic>
        <p:pic>
          <p:nvPicPr>
            <p:cNvPr id="121" name="图片 120" descr="C:\Users\THTF\Desktop\铁心桥医院外景.JPG铁心桥医院外景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91" y="6637"/>
              <a:ext cx="2870" cy="2708"/>
            </a:xfrm>
            <a:prstGeom prst="ellipse">
              <a:avLst/>
            </a:prstGeom>
          </p:spPr>
        </p:pic>
        <p:pic>
          <p:nvPicPr>
            <p:cNvPr id="122" name="图片 121" descr="QQ截图201702211433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9" y="2696"/>
              <a:ext cx="2956" cy="2730"/>
            </a:xfrm>
            <a:prstGeom prst="rect">
              <a:avLst/>
            </a:prstGeom>
          </p:spPr>
        </p:pic>
      </p:grpSp>
      <p:sp>
        <p:nvSpPr>
          <p:cNvPr id="9" name="页脚占位符 1"/>
          <p:cNvSpPr/>
          <p:nvPr>
            <p:ph type="ftr" sz="quarter" idx="3"/>
          </p:nvPr>
        </p:nvSpPr>
        <p:spPr>
          <a:xfrm>
            <a:off x="6170930" y="472757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4606925"/>
            <a:ext cx="624840" cy="55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49655" y="145415"/>
            <a:ext cx="3347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x-none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中心基本情况</a:t>
            </a:r>
            <a:endParaRPr lang="en-US" altLang="x-none" sz="24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7"/>
          <a:srcRect l="2962" t="1931" r="4757" b="4903"/>
          <a:stretch>
            <a:fillRect/>
          </a:stretch>
        </p:blipFill>
        <p:spPr>
          <a:xfrm>
            <a:off x="448310" y="45720"/>
            <a:ext cx="718820" cy="712470"/>
          </a:xfrm>
          <a:prstGeom prst="ellipse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V="1">
            <a:off x="1233805" y="633730"/>
            <a:ext cx="7614920" cy="2667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847090" y="633730"/>
            <a:ext cx="78028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1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rgbClr val="002060"/>
                </a:solidFill>
                <a:effectLst/>
                <a:cs typeface="+mn-ea"/>
                <a:sym typeface="+mn-lt"/>
              </a:rPr>
              <a:t>现建筑面积7500平方米，设置床位75张，开放床位</a:t>
            </a:r>
            <a:r>
              <a:rPr lang="en-US" altLang="zh-CN" dirty="0">
                <a:solidFill>
                  <a:srgbClr val="002060"/>
                </a:solidFill>
                <a:effectLst/>
                <a:cs typeface="+mn-ea"/>
                <a:sym typeface="+mn-lt"/>
              </a:rPr>
              <a:t>48</a:t>
            </a:r>
            <a:r>
              <a:rPr lang="zh-CN" altLang="en-US" dirty="0">
                <a:solidFill>
                  <a:srgbClr val="002060"/>
                </a:solidFill>
                <a:effectLst/>
                <a:cs typeface="+mn-ea"/>
                <a:sym typeface="+mn-lt"/>
              </a:rPr>
              <a:t>张，设置3栋楼，门诊病房、预防保健、行政楼相对独立。</a:t>
            </a:r>
            <a:endParaRPr lang="zh-CN" altLang="en-US" dirty="0">
              <a:solidFill>
                <a:srgbClr val="002060"/>
              </a:solidFill>
              <a:effectLst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655" y="145415"/>
            <a:ext cx="3347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x-none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中心基本情况</a:t>
            </a:r>
            <a:endParaRPr lang="en-US" altLang="x-none" sz="24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448310" y="45720"/>
            <a:ext cx="718820" cy="712470"/>
          </a:xfrm>
          <a:prstGeom prst="ellipse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V="1">
            <a:off x="1233805" y="633730"/>
            <a:ext cx="7614920" cy="2667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39140" y="1600200"/>
            <a:ext cx="8109585" cy="3083560"/>
            <a:chOff x="1164" y="2520"/>
            <a:chExt cx="12771" cy="48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4" y="2520"/>
              <a:ext cx="6250" cy="4856"/>
            </a:xfrm>
            <a:prstGeom prst="rect">
              <a:avLst/>
            </a:prstGeom>
          </p:spPr>
        </p:pic>
        <p:pic>
          <p:nvPicPr>
            <p:cNvPr id="16" name="图片 15" descr="IMG_88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5" y="2520"/>
              <a:ext cx="6260" cy="485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855" y="4656455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4" name="组合 33"/>
          <p:cNvGrpSpPr/>
          <p:nvPr/>
        </p:nvGrpSpPr>
        <p:grpSpPr>
          <a:xfrm>
            <a:off x="789940" y="758410"/>
            <a:ext cx="8033591" cy="3236903"/>
            <a:chOff x="87" y="1607"/>
            <a:chExt cx="15230" cy="6126"/>
          </a:xfrm>
        </p:grpSpPr>
        <p:sp>
          <p:nvSpPr>
            <p:cNvPr id="35" name="MH_Picture_2" descr="自然风景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7" y="4529"/>
              <a:ext cx="4526" cy="305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MH_Picture_3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58" y="4529"/>
              <a:ext cx="4759" cy="3204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MH_Picture_2" descr="自然风景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170" y="1607"/>
              <a:ext cx="4411" cy="3317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MH_Other_1"/>
          <p:cNvSpPr/>
          <p:nvPr>
            <p:custDataLst>
              <p:tags r:id="rId9"/>
            </p:custDataLst>
          </p:nvPr>
        </p:nvSpPr>
        <p:spPr>
          <a:xfrm rot="2872115" flipH="1">
            <a:off x="4428215" y="4307483"/>
            <a:ext cx="567413" cy="492495"/>
          </a:xfrm>
          <a:custGeom>
            <a:avLst/>
            <a:gdLst/>
            <a:ahLst/>
            <a:cxnLst/>
            <a:rect l="l" t="t" r="r" b="b"/>
            <a:pathLst>
              <a:path w="2890708" h="2518788">
                <a:moveTo>
                  <a:pt x="0" y="0"/>
                </a:moveTo>
                <a:lnTo>
                  <a:pt x="18342" y="0"/>
                </a:lnTo>
                <a:cubicBezTo>
                  <a:pt x="18135" y="564"/>
                  <a:pt x="18042" y="1147"/>
                  <a:pt x="17949" y="1729"/>
                </a:cubicBezTo>
                <a:cubicBezTo>
                  <a:pt x="141647" y="828705"/>
                  <a:pt x="991418" y="1526365"/>
                  <a:pt x="2168031" y="1737864"/>
                </a:cubicBezTo>
                <a:lnTo>
                  <a:pt x="2168031" y="1391267"/>
                </a:lnTo>
                <a:lnTo>
                  <a:pt x="2890708" y="2018931"/>
                </a:lnTo>
                <a:lnTo>
                  <a:pt x="2168031" y="2518788"/>
                </a:lnTo>
                <a:lnTo>
                  <a:pt x="2168031" y="2172192"/>
                </a:lnTo>
                <a:cubicBezTo>
                  <a:pt x="891730" y="1942775"/>
                  <a:pt x="0" y="1141325"/>
                  <a:pt x="0" y="223656"/>
                </a:cubicBezTo>
                <a:close/>
              </a:path>
            </a:pathLst>
          </a:custGeom>
          <a:gradFill flip="none" rotWithShape="1">
            <a:gsLst>
              <a:gs pos="57000">
                <a:srgbClr val="0065B0"/>
              </a:gs>
              <a:gs pos="70000">
                <a:srgbClr val="00B050"/>
              </a:gs>
              <a:gs pos="0">
                <a:srgbClr val="0065B0">
                  <a:lumMod val="60000"/>
                  <a:lumOff val="40000"/>
                </a:srgbClr>
              </a:gs>
            </a:gsLst>
            <a:lin ang="18900000" scaled="0"/>
            <a:tileRect/>
          </a:gradFill>
          <a:ln w="15875" cap="flat" cmpd="sng" algn="ctr">
            <a:gradFill>
              <a:gsLst>
                <a:gs pos="50000">
                  <a:srgbClr val="0065B0">
                    <a:lumMod val="60000"/>
                    <a:lumOff val="40000"/>
                  </a:srgbClr>
                </a:gs>
                <a:gs pos="100000">
                  <a:srgbClr val="0065B0">
                    <a:lumMod val="75000"/>
                  </a:srgbClr>
                </a:gs>
                <a:gs pos="0">
                  <a:srgbClr val="0065B0">
                    <a:lumMod val="60000"/>
                    <a:lumOff val="40000"/>
                  </a:srgbClr>
                </a:gs>
              </a:gsLst>
              <a:lin ang="8100000" scaled="0"/>
            </a:gradFill>
            <a:prstDash val="solid"/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txBody>
          <a:bodyPr wrap="none" lIns="0" rIns="0" anchor="ctr"/>
          <a:p>
            <a:pPr algn="ctr"/>
            <a:endParaRPr lang="zh-CN" altLang="en-US" b="1">
              <a:solidFill>
                <a:prstClr val="white"/>
              </a:solidFill>
              <a:latin typeface="Impact" panose="020B080603090205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MH_Other_2"/>
          <p:cNvSpPr/>
          <p:nvPr>
            <p:custDataLst>
              <p:tags r:id="rId10"/>
            </p:custDataLst>
          </p:nvPr>
        </p:nvSpPr>
        <p:spPr>
          <a:xfrm rot="20998272" flipH="1">
            <a:off x="3349677" y="3318200"/>
            <a:ext cx="565457" cy="494199"/>
          </a:xfrm>
          <a:custGeom>
            <a:avLst/>
            <a:gdLst/>
            <a:ahLst/>
            <a:cxnLst/>
            <a:rect l="l" t="t" r="r" b="b"/>
            <a:pathLst>
              <a:path w="696597" h="606972">
                <a:moveTo>
                  <a:pt x="174149" y="0"/>
                </a:moveTo>
                <a:lnTo>
                  <a:pt x="174149" y="83522"/>
                </a:lnTo>
                <a:cubicBezTo>
                  <a:pt x="481710" y="138806"/>
                  <a:pt x="696597" y="331938"/>
                  <a:pt x="696597" y="553076"/>
                </a:cubicBezTo>
                <a:lnTo>
                  <a:pt x="696597" y="606972"/>
                </a:lnTo>
                <a:lnTo>
                  <a:pt x="692177" y="606972"/>
                </a:lnTo>
                <a:cubicBezTo>
                  <a:pt x="692227" y="606836"/>
                  <a:pt x="692249" y="606695"/>
                  <a:pt x="692272" y="606555"/>
                </a:cubicBezTo>
                <a:cubicBezTo>
                  <a:pt x="662463" y="407272"/>
                  <a:pt x="457687" y="239152"/>
                  <a:pt x="174149" y="188185"/>
                </a:cubicBezTo>
                <a:lnTo>
                  <a:pt x="174149" y="271707"/>
                </a:lnTo>
                <a:lnTo>
                  <a:pt x="0" y="120454"/>
                </a:lnTo>
                <a:close/>
              </a:path>
            </a:pathLst>
          </a:custGeom>
          <a:gradFill flip="none" rotWithShape="1">
            <a:gsLst>
              <a:gs pos="13000">
                <a:srgbClr val="00B050"/>
              </a:gs>
              <a:gs pos="34000">
                <a:srgbClr val="0065B0">
                  <a:lumMod val="75000"/>
                </a:srgbClr>
              </a:gs>
              <a:gs pos="33000">
                <a:srgbClr val="0065B0">
                  <a:lumMod val="60000"/>
                  <a:lumOff val="40000"/>
                </a:srgbClr>
              </a:gs>
            </a:gsLst>
            <a:lin ang="18900000" scaled="0"/>
            <a:tileRect/>
          </a:gradFill>
          <a:ln w="15875" cap="flat" cmpd="sng" algn="ctr">
            <a:gradFill>
              <a:gsLst>
                <a:gs pos="50000">
                  <a:srgbClr val="0065B0">
                    <a:lumMod val="60000"/>
                    <a:lumOff val="40000"/>
                  </a:srgbClr>
                </a:gs>
                <a:gs pos="100000">
                  <a:srgbClr val="0065B0">
                    <a:lumMod val="75000"/>
                  </a:srgbClr>
                </a:gs>
                <a:gs pos="0">
                  <a:srgbClr val="0065B0">
                    <a:lumMod val="60000"/>
                    <a:lumOff val="40000"/>
                  </a:srgbClr>
                </a:gs>
              </a:gsLst>
              <a:lin ang="8100000" scaled="0"/>
            </a:gradFill>
            <a:prstDash val="solid"/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txBody>
          <a:bodyPr wrap="none" lIns="0" rIns="0" anchor="ctr"/>
          <a:p>
            <a:pPr algn="ctr"/>
            <a:endParaRPr lang="zh-CN" altLang="en-US" b="1">
              <a:solidFill>
                <a:prstClr val="white"/>
              </a:solidFill>
              <a:latin typeface="Impact" panose="020B080603090205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MH_Other_3"/>
          <p:cNvSpPr/>
          <p:nvPr>
            <p:custDataLst>
              <p:tags r:id="rId11"/>
            </p:custDataLst>
          </p:nvPr>
        </p:nvSpPr>
        <p:spPr>
          <a:xfrm>
            <a:off x="5508571" y="3238485"/>
            <a:ext cx="492495" cy="567413"/>
          </a:xfrm>
          <a:custGeom>
            <a:avLst/>
            <a:gdLst/>
            <a:ahLst/>
            <a:cxnLst/>
            <a:rect l="l" t="t" r="r" b="b"/>
            <a:pathLst>
              <a:path w="606973" h="696597">
                <a:moveTo>
                  <a:pt x="0" y="0"/>
                </a:moveTo>
                <a:lnTo>
                  <a:pt x="53896" y="0"/>
                </a:lnTo>
                <a:cubicBezTo>
                  <a:pt x="275035" y="0"/>
                  <a:pt x="468167" y="214887"/>
                  <a:pt x="523451" y="522448"/>
                </a:cubicBezTo>
                <a:lnTo>
                  <a:pt x="606973" y="522448"/>
                </a:lnTo>
                <a:lnTo>
                  <a:pt x="486519" y="696597"/>
                </a:lnTo>
                <a:lnTo>
                  <a:pt x="335266" y="522448"/>
                </a:lnTo>
                <a:lnTo>
                  <a:pt x="418788" y="522448"/>
                </a:lnTo>
                <a:cubicBezTo>
                  <a:pt x="367821" y="238910"/>
                  <a:pt x="199700" y="34134"/>
                  <a:pt x="417" y="4325"/>
                </a:cubicBezTo>
                <a:cubicBezTo>
                  <a:pt x="277" y="4348"/>
                  <a:pt x="136" y="4370"/>
                  <a:pt x="0" y="4420"/>
                </a:cubicBezTo>
                <a:close/>
              </a:path>
            </a:pathLst>
          </a:custGeom>
          <a:gradFill flip="none" rotWithShape="1">
            <a:gsLst>
              <a:gs pos="39000">
                <a:srgbClr val="0065B0"/>
              </a:gs>
              <a:gs pos="27000">
                <a:srgbClr val="00B050"/>
              </a:gs>
              <a:gs pos="27000">
                <a:srgbClr val="0065B0">
                  <a:lumMod val="60000"/>
                  <a:lumOff val="40000"/>
                </a:srgbClr>
              </a:gs>
            </a:gsLst>
            <a:lin ang="18900000" scaled="0"/>
            <a:tileRect/>
          </a:gradFill>
          <a:ln w="15875" cap="flat" cmpd="sng" algn="ctr">
            <a:gradFill>
              <a:gsLst>
                <a:gs pos="50000">
                  <a:srgbClr val="0065B0">
                    <a:lumMod val="60000"/>
                    <a:lumOff val="40000"/>
                  </a:srgbClr>
                </a:gs>
                <a:gs pos="100000">
                  <a:srgbClr val="0065B0">
                    <a:lumMod val="75000"/>
                  </a:srgbClr>
                </a:gs>
                <a:gs pos="0">
                  <a:srgbClr val="0065B0">
                    <a:lumMod val="60000"/>
                    <a:lumOff val="40000"/>
                  </a:srgbClr>
                </a:gs>
              </a:gsLst>
              <a:lin ang="8100000" scaled="0"/>
            </a:gradFill>
            <a:prstDash val="solid"/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txBody>
          <a:bodyPr wrap="none" lIns="0" rIns="0" anchor="ctr"/>
          <a:p>
            <a:pPr algn="ctr"/>
            <a:endParaRPr lang="zh-CN" altLang="en-US" b="1">
              <a:solidFill>
                <a:prstClr val="white"/>
              </a:solidFill>
              <a:latin typeface="Impact" panose="020B0806030902050204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164330" y="2550795"/>
            <a:ext cx="1219835" cy="843915"/>
            <a:chOff x="3673482" y="966968"/>
            <a:chExt cx="1426673" cy="872039"/>
          </a:xfrm>
        </p:grpSpPr>
        <p:sp>
          <p:nvSpPr>
            <p:cNvPr id="20" name="MH_SubTitle_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73482" y="966968"/>
              <a:ext cx="1426673" cy="872039"/>
            </a:xfrm>
            <a:prstGeom prst="roundRect">
              <a:avLst/>
            </a:prstGeom>
            <a:gradFill flip="none" rotWithShape="1">
              <a:gsLst>
                <a:gs pos="50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  <a:tileRect/>
            </a:gradFill>
            <a:ln w="15875" cap="flat" cmpd="sng" algn="ctr">
              <a:gradFill>
                <a:gsLst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anchor="ctr"/>
            <a:p>
              <a:pPr algn="ctr"/>
              <a:endParaRPr lang="zh-CN" altLang="zh-CN" dirty="0">
                <a:solidFill>
                  <a:prstClr val="white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1" name="MH_SubTitle_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774818" y="1060987"/>
              <a:ext cx="1224000" cy="684000"/>
            </a:xfrm>
            <a:prstGeom prst="roundRect">
              <a:avLst/>
            </a:prstGeom>
            <a:gradFill flip="none" rotWithShape="1"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18900000" scaled="0"/>
            </a:gradFill>
            <a:ln w="15875" cap="flat" cmpd="sng" algn="ctr">
              <a:gradFill>
                <a:gsLst>
                  <a:gs pos="90000">
                    <a:srgbClr val="002060"/>
                  </a:gs>
                  <a:gs pos="100000">
                    <a:srgbClr val="0065B0">
                      <a:lumMod val="75000"/>
                    </a:srgbClr>
                  </a:gs>
                  <a:gs pos="0">
                    <a:srgbClr val="0065B0">
                      <a:lumMod val="60000"/>
                      <a:lumOff val="40000"/>
                    </a:srgbClr>
                  </a:gs>
                </a:gsLst>
                <a:lin ang="8100000" scaled="0"/>
              </a:gradFill>
              <a:prstDash val="solid"/>
            </a:ln>
            <a:effectLst>
              <a:innerShdw blurRad="266700" dist="203200" dir="18900000">
                <a:prstClr val="black">
                  <a:alpha val="20000"/>
                </a:prstClr>
              </a:innerShdw>
            </a:effectLst>
          </p:spPr>
          <p:txBody>
            <a:bodyPr wrap="none" lIns="0" rIns="0" anchor="ctr"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Impact" panose="020B0806030902050204" pitchFamily="34" charset="0"/>
                  <a:sym typeface="Arial" panose="020B0604020202020204" pitchFamily="34" charset="0"/>
                </a:rPr>
                <a:t>春江新城</a:t>
              </a:r>
              <a:endParaRPr lang="zh-CN" altLang="zh-CN" b="1" dirty="0">
                <a:solidFill>
                  <a:prstClr val="white"/>
                </a:solidFill>
                <a:latin typeface="Impact" panose="020B080603090205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245100" y="3857625"/>
            <a:ext cx="1202690" cy="748030"/>
            <a:chOff x="3673482" y="966968"/>
            <a:chExt cx="1426673" cy="872039"/>
          </a:xfrm>
        </p:grpSpPr>
        <p:sp>
          <p:nvSpPr>
            <p:cNvPr id="25" name="MH_SubTitle_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673482" y="966968"/>
              <a:ext cx="1426673" cy="872039"/>
            </a:xfrm>
            <a:prstGeom prst="roundRect">
              <a:avLst/>
            </a:prstGeom>
            <a:gradFill flip="none" rotWithShape="1">
              <a:gsLst>
                <a:gs pos="50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  <a:tileRect/>
            </a:gradFill>
            <a:ln w="15875" cap="flat" cmpd="sng" algn="ctr">
              <a:gradFill>
                <a:gsLst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anchor="ctr"/>
            <a:p>
              <a:pPr algn="ctr"/>
              <a:endParaRPr lang="zh-CN" altLang="zh-CN" dirty="0">
                <a:solidFill>
                  <a:prstClr val="white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MH_SubTitle_2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774818" y="1060987"/>
              <a:ext cx="1224000" cy="68400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35C7D"/>
                </a:gs>
              </a:gsLst>
              <a:lin ang="18900000" scaled="0"/>
            </a:gradFill>
            <a:ln w="15875" cap="flat" cmpd="sng" algn="ctr">
              <a:gradFill>
                <a:gsLst>
                  <a:gs pos="50000">
                    <a:srgbClr val="0065B0">
                      <a:lumMod val="60000"/>
                      <a:lumOff val="40000"/>
                    </a:srgbClr>
                  </a:gs>
                  <a:gs pos="100000">
                    <a:srgbClr val="0065B0">
                      <a:lumMod val="75000"/>
                    </a:srgbClr>
                  </a:gs>
                  <a:gs pos="0">
                    <a:srgbClr val="0065B0">
                      <a:lumMod val="60000"/>
                      <a:lumOff val="40000"/>
                    </a:srgbClr>
                  </a:gs>
                </a:gsLst>
                <a:lin ang="7980000" scaled="0"/>
              </a:gradFill>
              <a:prstDash val="solid"/>
            </a:ln>
            <a:effectLst>
              <a:innerShdw blurRad="266700" dist="203200" dir="18900000">
                <a:prstClr val="black">
                  <a:alpha val="20000"/>
                </a:prstClr>
              </a:innerShdw>
            </a:effectLst>
          </p:spPr>
          <p:txBody>
            <a:bodyPr wrap="none" lIns="0" rIns="0" anchor="ctr"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Impact" panose="020B0806030902050204" pitchFamily="34" charset="0"/>
                  <a:sym typeface="Arial" panose="020B0604020202020204" pitchFamily="34" charset="0"/>
                </a:rPr>
                <a:t>桥南</a:t>
              </a:r>
              <a:endParaRPr lang="zh-CN" altLang="zh-CN" b="1" dirty="0">
                <a:solidFill>
                  <a:prstClr val="white"/>
                </a:solidFill>
                <a:latin typeface="Impact" panose="020B080603090205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014345" y="3843020"/>
            <a:ext cx="1236345" cy="777240"/>
            <a:chOff x="3673482" y="966968"/>
            <a:chExt cx="1426673" cy="872039"/>
          </a:xfrm>
        </p:grpSpPr>
        <p:sp>
          <p:nvSpPr>
            <p:cNvPr id="29" name="MH_SubTitle_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673482" y="966968"/>
              <a:ext cx="1426673" cy="872039"/>
            </a:xfrm>
            <a:prstGeom prst="roundRect">
              <a:avLst/>
            </a:prstGeom>
            <a:gradFill flip="none" rotWithShape="1">
              <a:gsLst>
                <a:gs pos="50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  <a:tileRect/>
            </a:gradFill>
            <a:ln w="15875" cap="flat" cmpd="sng" algn="ctr">
              <a:gradFill>
                <a:gsLst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anchor="ctr"/>
            <a:p>
              <a:pPr algn="ctr"/>
              <a:endParaRPr lang="zh-CN" altLang="zh-CN" dirty="0">
                <a:solidFill>
                  <a:prstClr val="white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3" name="MH_SubTitle_2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774818" y="1060987"/>
              <a:ext cx="1224000" cy="684000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35C7D"/>
                </a:gs>
              </a:gsLst>
              <a:lin ang="18900000" scaled="0"/>
            </a:gradFill>
            <a:ln w="15875" cap="flat" cmpd="sng" algn="ctr">
              <a:gradFill>
                <a:gsLst>
                  <a:gs pos="100000">
                    <a:srgbClr val="0070C0"/>
                  </a:gs>
                  <a:gs pos="100000">
                    <a:srgbClr val="00B050"/>
                  </a:gs>
                  <a:gs pos="0">
                    <a:srgbClr val="0065B0">
                      <a:lumMod val="60000"/>
                      <a:lumOff val="40000"/>
                    </a:srgbClr>
                  </a:gs>
                </a:gsLst>
                <a:lin ang="8100000" scaled="0"/>
              </a:gradFill>
              <a:prstDash val="solid"/>
            </a:ln>
            <a:effectLst>
              <a:innerShdw blurRad="266700" dist="203200" dir="18900000">
                <a:prstClr val="black">
                  <a:alpha val="20000"/>
                </a:prstClr>
              </a:innerShdw>
            </a:effectLst>
          </p:spPr>
          <p:txBody>
            <a:bodyPr wrap="none" lIns="0" rIns="0" anchor="ctr"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Impact" panose="020B0806030902050204" pitchFamily="34" charset="0"/>
                  <a:sym typeface="Arial" panose="020B0604020202020204" pitchFamily="34" charset="0"/>
                </a:rPr>
                <a:t>景明家园</a:t>
              </a:r>
              <a:endParaRPr lang="zh-CN" altLang="zh-CN" b="1" dirty="0">
                <a:solidFill>
                  <a:prstClr val="white"/>
                </a:solidFill>
                <a:latin typeface="Impact" panose="020B080603090205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49655" y="145415"/>
            <a:ext cx="3347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x-none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中心基本情况</a:t>
            </a:r>
            <a:endParaRPr lang="en-US" altLang="x-none" sz="24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1111111111"/>
          <p:cNvPicPr>
            <a:picLocks noChangeAspect="1"/>
          </p:cNvPicPr>
          <p:nvPr/>
        </p:nvPicPr>
        <p:blipFill>
          <a:blip r:embed="rId18"/>
          <a:srcRect l="2962" t="1931" r="4757" b="4903"/>
          <a:stretch>
            <a:fillRect/>
          </a:stretch>
        </p:blipFill>
        <p:spPr>
          <a:xfrm>
            <a:off x="448310" y="45720"/>
            <a:ext cx="718820" cy="712470"/>
          </a:xfrm>
          <a:prstGeom prst="ellipse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V="1">
            <a:off x="1233805" y="633730"/>
            <a:ext cx="7614920" cy="2667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11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MH_Other_1"/>
          <p:cNvSpPr/>
          <p:nvPr>
            <p:custDataLst>
              <p:tags r:id="rId3"/>
            </p:custDataLst>
          </p:nvPr>
        </p:nvSpPr>
        <p:spPr>
          <a:xfrm>
            <a:off x="507365" y="784225"/>
            <a:ext cx="4604385" cy="29883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1905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MH_Picture_1"/>
          <p:cNvSpPr/>
          <p:nvPr>
            <p:custDataLst>
              <p:tags r:id="rId4"/>
            </p:custDataLst>
          </p:nvPr>
        </p:nvSpPr>
        <p:spPr>
          <a:xfrm>
            <a:off x="668020" y="877570"/>
            <a:ext cx="4310380" cy="281178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p>
            <a:pPr algn="ctr">
              <a:defRPr/>
            </a:pP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4" name="矩形 10"/>
          <p:cNvSpPr>
            <a:spLocks noChangeAspect="1"/>
          </p:cNvSpPr>
          <p:nvPr/>
        </p:nvSpPr>
        <p:spPr>
          <a:xfrm>
            <a:off x="826770" y="3953510"/>
            <a:ext cx="810895" cy="732790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algn="ctr"/>
            <a:endParaRPr lang="zh-CN" altLang="en-US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4" name="矩形 10"/>
          <p:cNvSpPr>
            <a:spLocks noChangeAspect="1"/>
          </p:cNvSpPr>
          <p:nvPr/>
        </p:nvSpPr>
        <p:spPr>
          <a:xfrm>
            <a:off x="1835785" y="3953510"/>
            <a:ext cx="810895" cy="732790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algn="ctr"/>
            <a:endParaRPr lang="zh-CN" altLang="en-US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5" name="矩形 10"/>
          <p:cNvSpPr>
            <a:spLocks noChangeAspect="1"/>
          </p:cNvSpPr>
          <p:nvPr/>
        </p:nvSpPr>
        <p:spPr>
          <a:xfrm>
            <a:off x="2845435" y="3953510"/>
            <a:ext cx="810895" cy="732790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algn="ctr"/>
            <a:endParaRPr lang="zh-CN" altLang="en-US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6" name="矩形 10"/>
          <p:cNvSpPr>
            <a:spLocks noChangeAspect="1"/>
          </p:cNvSpPr>
          <p:nvPr/>
        </p:nvSpPr>
        <p:spPr>
          <a:xfrm>
            <a:off x="3855085" y="3953510"/>
            <a:ext cx="810895" cy="732790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algn="ctr"/>
            <a:endParaRPr lang="zh-CN" altLang="en-US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7" name="矩形 10"/>
          <p:cNvSpPr>
            <a:spLocks noChangeAspect="1"/>
          </p:cNvSpPr>
          <p:nvPr/>
        </p:nvSpPr>
        <p:spPr>
          <a:xfrm>
            <a:off x="994410" y="3947795"/>
            <a:ext cx="808355" cy="732155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 b="1" dirty="0">
                <a:solidFill>
                  <a:srgbClr val="0070C0"/>
                </a:solidFill>
              </a:rPr>
              <a:t>专 业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1" name="矩形 10"/>
          <p:cNvSpPr>
            <a:spLocks noChangeAspect="1"/>
          </p:cNvSpPr>
          <p:nvPr/>
        </p:nvSpPr>
        <p:spPr>
          <a:xfrm>
            <a:off x="4025265" y="3947795"/>
            <a:ext cx="861695" cy="732155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 sz="1600" b="1" dirty="0">
                <a:solidFill>
                  <a:srgbClr val="0070C0"/>
                </a:solidFill>
              </a:rPr>
              <a:t>有梦想</a:t>
            </a:r>
            <a:endParaRPr lang="zh-CN" altLang="en-US" sz="1600" b="1" dirty="0">
              <a:solidFill>
                <a:srgbClr val="0070C0"/>
              </a:solidFill>
            </a:endParaRPr>
          </a:p>
        </p:txBody>
      </p:sp>
      <p:sp>
        <p:nvSpPr>
          <p:cNvPr id="22" name="矩形 10"/>
          <p:cNvSpPr>
            <a:spLocks noChangeAspect="1"/>
          </p:cNvSpPr>
          <p:nvPr/>
        </p:nvSpPr>
        <p:spPr>
          <a:xfrm>
            <a:off x="2004695" y="3947795"/>
            <a:ext cx="808355" cy="732155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 b="1" dirty="0">
                <a:solidFill>
                  <a:srgbClr val="0070C0"/>
                </a:solidFill>
              </a:rPr>
              <a:t>年 轻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6" name="矩形 10"/>
          <p:cNvSpPr>
            <a:spLocks noChangeAspect="1"/>
          </p:cNvSpPr>
          <p:nvPr/>
        </p:nvSpPr>
        <p:spPr>
          <a:xfrm>
            <a:off x="3014980" y="3947795"/>
            <a:ext cx="808355" cy="732155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p>
            <a:pPr algn="ctr"/>
            <a:r>
              <a:rPr lang="zh-CN" altLang="en-US" b="1" dirty="0">
                <a:solidFill>
                  <a:srgbClr val="0070C0"/>
                </a:solidFill>
              </a:rPr>
              <a:t>专 注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5222887" y="726167"/>
            <a:ext cx="4147083" cy="408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2054" tIns="51025" rIns="102054" bIns="51025">
            <a:spAutoFit/>
          </a:bodyPr>
          <a:p>
            <a:pPr algn="l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中心现有职工115人；</a:t>
            </a:r>
            <a:endParaRPr lang="zh-CN" altLang="en-US" dirty="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高级职称1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6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人、中级职称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27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名；</a:t>
            </a:r>
            <a:endParaRPr lang="zh-CN" altLang="en-US" dirty="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全科主任医师1名、副主任医师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8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名；</a:t>
            </a:r>
            <a:endParaRPr lang="zh-CN" altLang="en-US" dirty="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临床医生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40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名、全科医生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27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名；</a:t>
            </a:r>
            <a:endParaRPr lang="zh-CN" altLang="en-US" dirty="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5+3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全科医生规范化培养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9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名；</a:t>
            </a:r>
            <a:endParaRPr lang="zh-CN" altLang="en-US" dirty="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放射医师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3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名，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B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超医师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4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名；</a:t>
            </a:r>
            <a:endParaRPr lang="zh-CN" altLang="en-US" dirty="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硕士研究生4名；本科学历75人；</a:t>
            </a:r>
            <a:endParaRPr lang="zh-CN" altLang="en-US" dirty="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l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2016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年门诊人次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24.9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万，业务收入</a:t>
            </a:r>
            <a:r>
              <a:rPr lang="en-US" altLang="zh-CN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5000</a:t>
            </a:r>
            <a:r>
              <a:rPr lang="zh-CN" altLang="en-US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万元。</a:t>
            </a:r>
            <a:endParaRPr lang="zh-CN" altLang="en-US" dirty="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9655" y="145415"/>
            <a:ext cx="3347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x-none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中心基本情况</a:t>
            </a:r>
            <a:endParaRPr lang="en-US" altLang="x-none" sz="24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1111111111"/>
          <p:cNvPicPr>
            <a:picLocks noChangeAspect="1"/>
          </p:cNvPicPr>
          <p:nvPr/>
        </p:nvPicPr>
        <p:blipFill>
          <a:blip r:embed="rId6"/>
          <a:srcRect l="2962" t="1931" r="4757" b="4903"/>
          <a:stretch>
            <a:fillRect/>
          </a:stretch>
        </p:blipFill>
        <p:spPr>
          <a:xfrm>
            <a:off x="507365" y="48895"/>
            <a:ext cx="659765" cy="654050"/>
          </a:xfrm>
          <a:prstGeom prst="ellipse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233805" y="633730"/>
            <a:ext cx="7614920" cy="2667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21" grpId="0" bldLvl="0" animBg="1"/>
      <p:bldP spid="22" grpId="0" bldLvl="0" animBg="1"/>
      <p:bldP spid="2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9180830" cy="5161915"/>
          </a:xfrm>
          <a:prstGeom prst="rect">
            <a:avLst/>
          </a:prstGeom>
        </p:spPr>
      </p:pic>
      <p:sp>
        <p:nvSpPr>
          <p:cNvPr id="9" name="页脚占位符 1"/>
          <p:cNvSpPr/>
          <p:nvPr>
            <p:ph type="ftr" sz="quarter" idx="3"/>
          </p:nvPr>
        </p:nvSpPr>
        <p:spPr>
          <a:xfrm>
            <a:off x="6151880" y="4787265"/>
            <a:ext cx="3238500" cy="298450"/>
          </a:xfrm>
        </p:spPr>
        <p:txBody>
          <a:bodyPr lIns="91440" tIns="45720" rIns="91440" bIns="45720" rtlCol="0" anchor="t"/>
          <a:p>
            <a:pPr fontAlgn="base"/>
            <a:r>
              <a:rPr lang="zh-CN" altLang="en-US" sz="16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铁心桥社区卫生服务中心</a:t>
            </a:r>
            <a:endParaRPr lang="zh-CN" altLang="en-US" sz="1600" b="1" strike="noStrike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1" descr="wKiAiVJXpLPtoeQQAACN_JsaBzg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4683760"/>
            <a:ext cx="568960" cy="506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049655" y="145415"/>
            <a:ext cx="3347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x-none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中心基本情况</a:t>
            </a:r>
            <a:endParaRPr lang="en-US" altLang="x-none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1111111111"/>
          <p:cNvPicPr>
            <a:picLocks noChangeAspect="1"/>
          </p:cNvPicPr>
          <p:nvPr/>
        </p:nvPicPr>
        <p:blipFill>
          <a:blip r:embed="rId3"/>
          <a:srcRect l="2962" t="1931" r="4757" b="4903"/>
          <a:stretch>
            <a:fillRect/>
          </a:stretch>
        </p:blipFill>
        <p:spPr>
          <a:xfrm>
            <a:off x="507365" y="48895"/>
            <a:ext cx="659765" cy="654050"/>
          </a:xfrm>
          <a:prstGeom prst="ellipse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233805" y="633730"/>
            <a:ext cx="7614920" cy="2667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4986020" y="882015"/>
            <a:ext cx="3750945" cy="4061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1600" b="0">
                <a:solidFill>
                  <a:srgbClr val="002060"/>
                </a:solidFill>
                <a:latin typeface="仿宋_GB2312" charset="0"/>
                <a:cs typeface="仿宋_GB2312" charset="0"/>
              </a:rPr>
              <a:t>拥有万元以上医疗设备115台</a:t>
            </a:r>
            <a:endParaRPr lang="zh-CN" altLang="en-US" sz="1600" b="0">
              <a:solidFill>
                <a:srgbClr val="00206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联影16排螺旋CT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DR二台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口腔全景机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C臂机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进口彩超5台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24小时动态心电图5台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动态血压5台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日立7200全自动生化仪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五分类血球仪3台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00" b="0">
                <a:solidFill>
                  <a:srgbClr val="7030A0"/>
                </a:solidFill>
                <a:latin typeface="仿宋_GB2312" charset="0"/>
                <a:cs typeface="仿宋_GB2312" charset="0"/>
              </a:rPr>
              <a:t>以及30多件康复理疗设备。</a:t>
            </a:r>
            <a:endParaRPr lang="zh-CN" altLang="en-US" sz="1400" b="0">
              <a:solidFill>
                <a:srgbClr val="7030A0"/>
              </a:solidFill>
              <a:latin typeface="仿宋_GB2312" charset="0"/>
              <a:cs typeface="仿宋_GB2312" charset="0"/>
            </a:endParaRPr>
          </a:p>
          <a:p>
            <a:pPr marL="342900" lvl="0" indent="-342900">
              <a:lnSpc>
                <a:spcPct val="150000"/>
              </a:lnSpc>
            </a:pPr>
            <a:r>
              <a:rPr lang="zh-CN" altLang="en-US" sz="1600" b="0">
                <a:solidFill>
                  <a:srgbClr val="002060"/>
                </a:solidFill>
                <a:latin typeface="仿宋_GB2312" charset="0"/>
                <a:cs typeface="仿宋_GB2312" charset="0"/>
              </a:rPr>
              <a:t>   </a:t>
            </a:r>
            <a:endParaRPr lang="zh-CN" altLang="en-US" sz="1600" b="0">
              <a:solidFill>
                <a:srgbClr val="002060"/>
              </a:solidFill>
              <a:latin typeface="仿宋_GB2312" charset="0"/>
              <a:cs typeface="仿宋_GB2312" charset="0"/>
            </a:endParaRPr>
          </a:p>
        </p:txBody>
      </p:sp>
      <p:sp>
        <p:nvSpPr>
          <p:cNvPr id="12" name="MH_Picture_2"/>
          <p:cNvSpPr/>
          <p:nvPr>
            <p:custDataLst>
              <p:tags r:id="rId4"/>
            </p:custDataLst>
          </p:nvPr>
        </p:nvSpPr>
        <p:spPr>
          <a:xfrm>
            <a:off x="811530" y="1471295"/>
            <a:ext cx="3689985" cy="274066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2" grpId="0"/>
    </p:bldLst>
  </p:timing>
</p:sld>
</file>

<file path=ppt/tags/tag1.xml><?xml version="1.0" encoding="utf-8"?>
<p:tagLst xmlns:p="http://schemas.openxmlformats.org/presentationml/2006/main">
  <p:tag name="MH" val="20151107164038"/>
  <p:tag name="MH_LIBRARY" val="GRAPHIC"/>
  <p:tag name="MH_TYPE" val="Picture"/>
  <p:tag name="MH_ORDER" val="2"/>
</p:tagLst>
</file>

<file path=ppt/tags/tag10.xml><?xml version="1.0" encoding="utf-8"?>
<p:tagLst xmlns:p="http://schemas.openxmlformats.org/presentationml/2006/main">
  <p:tag name="MH" val="20151107205916"/>
  <p:tag name="MH_LIBRARY" val="GRAPHIC"/>
  <p:tag name="MH_TYPE" val="SubTitle"/>
  <p:tag name="MH_ORDER" val="2"/>
</p:tagLst>
</file>

<file path=ppt/tags/tag11.xml><?xml version="1.0" encoding="utf-8"?>
<p:tagLst xmlns:p="http://schemas.openxmlformats.org/presentationml/2006/main">
  <p:tag name="MH" val="20151107205916"/>
  <p:tag name="MH_LIBRARY" val="GRAPHIC"/>
  <p:tag name="MH_TYPE" val="SubTitle"/>
  <p:tag name="MH_ORDER" val="2"/>
</p:tagLst>
</file>

<file path=ppt/tags/tag12.xml><?xml version="1.0" encoding="utf-8"?>
<p:tagLst xmlns:p="http://schemas.openxmlformats.org/presentationml/2006/main">
  <p:tag name="MH" val="20151107205916"/>
  <p:tag name="MH_LIBRARY" val="GRAPHIC"/>
  <p:tag name="MH_TYPE" val="SubTitle"/>
  <p:tag name="MH_ORDER" val="2"/>
</p:tagLst>
</file>

<file path=ppt/tags/tag13.xml><?xml version="1.0" encoding="utf-8"?>
<p:tagLst xmlns:p="http://schemas.openxmlformats.org/presentationml/2006/main">
  <p:tag name="MH" val="20160217203636"/>
  <p:tag name="MH_LIBRARY" val="GRAPHIC"/>
  <p:tag name="MH_TYPE" val="Other"/>
  <p:tag name="MH_ORDER" val="1"/>
</p:tagLst>
</file>

<file path=ppt/tags/tag14.xml><?xml version="1.0" encoding="utf-8"?>
<p:tagLst xmlns:p="http://schemas.openxmlformats.org/presentationml/2006/main">
  <p:tag name="MH" val="20160217203636"/>
  <p:tag name="MH_LIBRARY" val="GRAPHIC"/>
  <p:tag name="MH_TYPE" val="Picture"/>
  <p:tag name="MH_ORDER" val="1"/>
</p:tagLst>
</file>

<file path=ppt/tags/tag15.xml><?xml version="1.0" encoding="utf-8"?>
<p:tagLst xmlns:p="http://schemas.openxmlformats.org/presentationml/2006/main">
  <p:tag name="MH" val="20151107165503"/>
  <p:tag name="MH_LIBRARY" val="GRAPHIC"/>
  <p:tag name="MH_TYPE" val="Picture"/>
  <p:tag name="MH_ORDER" val="2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35_1*i*0"/>
  <p:tag name="KSO_WM_TEMPLATE_CATEGORY" val="diagram"/>
  <p:tag name="KSO_WM_TEMPLATE_INDEX" val="160135"/>
  <p:tag name="KSO_WM_UNIT_INDEX" val="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h_f"/>
  <p:tag name="KSO_WM_UNIT_INDEX" val="1_1_1"/>
  <p:tag name="KSO_WM_UNIT_ID" val="diagram160135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6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i"/>
  <p:tag name="KSO_WM_UNIT_INDEX" val="1_1"/>
  <p:tag name="KSO_WM_UNIT_ID" val="diagram160135_1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35_1*i*9"/>
  <p:tag name="KSO_WM_TEMPLATE_CATEGORY" val="diagram"/>
  <p:tag name="KSO_WM_TEMPLATE_INDEX" val="160135"/>
  <p:tag name="KSO_WM_UNIT_INDEX" val="9"/>
</p:tagLst>
</file>

<file path=ppt/tags/tag2.xml><?xml version="1.0" encoding="utf-8"?>
<p:tagLst xmlns:p="http://schemas.openxmlformats.org/presentationml/2006/main">
  <p:tag name="MH" val="20151107164038"/>
  <p:tag name="MH_LIBRARY" val="GRAPHIC"/>
  <p:tag name="MH_TYPE" val="Picture"/>
  <p:tag name="MH_ORDER" val="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h_f"/>
  <p:tag name="KSO_WM_UNIT_INDEX" val="1_2_1"/>
  <p:tag name="KSO_WM_UNIT_ID" val="diagram160135_1*m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6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i"/>
  <p:tag name="KSO_WM_UNIT_INDEX" val="1_4"/>
  <p:tag name="KSO_WM_UNIT_ID" val="diagram160135_1*m_i*1_4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35_1*i*18"/>
  <p:tag name="KSO_WM_TEMPLATE_CATEGORY" val="diagram"/>
  <p:tag name="KSO_WM_TEMPLATE_INDEX" val="160135"/>
  <p:tag name="KSO_WM_UNIT_INDEX" val="18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h_f"/>
  <p:tag name="KSO_WM_UNIT_INDEX" val="1_3_1"/>
  <p:tag name="KSO_WM_UNIT_ID" val="diagram160135_1*m_h_f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6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i"/>
  <p:tag name="KSO_WM_UNIT_INDEX" val="1_7"/>
  <p:tag name="KSO_WM_UNIT_ID" val="diagram160135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7"/>
  <p:tag name="KSO_WM_UNIT_TEXT_FILL_TYPE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35_1*i*27"/>
  <p:tag name="KSO_WM_TEMPLATE_CATEGORY" val="diagram"/>
  <p:tag name="KSO_WM_TEMPLATE_INDEX" val="160135"/>
  <p:tag name="KSO_WM_UNIT_INDEX" val="27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h_f"/>
  <p:tag name="KSO_WM_UNIT_INDEX" val="1_4_1"/>
  <p:tag name="KSO_WM_UNIT_ID" val="diagram160135_1*m_h_f*1_4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6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i"/>
  <p:tag name="KSO_WM_UNIT_INDEX" val="1_10"/>
  <p:tag name="KSO_WM_UNIT_ID" val="diagram160135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35_1*i*36"/>
  <p:tag name="KSO_WM_TEMPLATE_CATEGORY" val="diagram"/>
  <p:tag name="KSO_WM_TEMPLATE_INDEX" val="160135"/>
  <p:tag name="KSO_WM_UNIT_INDEX" val="36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h_f"/>
  <p:tag name="KSO_WM_UNIT_INDEX" val="1_5_1"/>
  <p:tag name="KSO_WM_UNIT_ID" val="diagram160135_1*m_h_f*1_5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6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MH" val="20151107164038"/>
  <p:tag name="MH_LIBRARY" val="GRAPHIC"/>
  <p:tag name="MH_TYPE" val="Picture"/>
  <p:tag name="MH_ORDER" val="2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i"/>
  <p:tag name="KSO_WM_UNIT_INDEX" val="1_13"/>
  <p:tag name="KSO_WM_UNIT_ID" val="diagram160135_1*m_i*1_13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35_1*i*45"/>
  <p:tag name="KSO_WM_TEMPLATE_CATEGORY" val="diagram"/>
  <p:tag name="KSO_WM_TEMPLATE_INDEX" val="160135"/>
  <p:tag name="KSO_WM_UNIT_INDEX" val="45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h_f"/>
  <p:tag name="KSO_WM_UNIT_INDEX" val="1_6_1"/>
  <p:tag name="KSO_WM_UNIT_ID" val="diagram160135_1*m_h_f*1_6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6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i"/>
  <p:tag name="KSO_WM_UNIT_INDEX" val="1_16"/>
  <p:tag name="KSO_WM_UNIT_ID" val="diagram160135_1*m_i*1_16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7"/>
  <p:tag name="KSO_WM_UNIT_TEXT_FILL_TYPE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35_1*i*0"/>
  <p:tag name="KSO_WM_TEMPLATE_CATEGORY" val="diagram"/>
  <p:tag name="KSO_WM_TEMPLATE_INDEX" val="160135"/>
  <p:tag name="KSO_WM_UNIT_INDEX" val="0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h_f"/>
  <p:tag name="KSO_WM_UNIT_INDEX" val="1_1_1"/>
  <p:tag name="KSO_WM_UNIT_ID" val="diagram160135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6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35"/>
  <p:tag name="KSO_WM_UNIT_TYPE" val="m_i"/>
  <p:tag name="KSO_WM_UNIT_INDEX" val="1_1"/>
  <p:tag name="KSO_WM_UNIT_ID" val="diagram160135_1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160660"/>
  <p:tag name="KSO_WM_UNIT_TYPE" val="l_i"/>
  <p:tag name="KSO_WM_UNIT_INDEX" val="1_1"/>
  <p:tag name="KSO_WM_UNIT_ID" val="diagram160660_4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LINE_FORE_SCHEMECOLOR_INDEX" val="14"/>
  <p:tag name="KSO_WM_UNIT_LINE_FILL_TYPE" val="2"/>
</p:tagLst>
</file>

<file path=ppt/tags/tag38.xml><?xml version="1.0" encoding="utf-8"?>
<p:tagLst xmlns:p="http://schemas.openxmlformats.org/presentationml/2006/main">
  <p:tag name="KSO_WM_TEMPLATE_CATEGORY" val="diagram"/>
  <p:tag name="KSO_WM_TEMPLATE_INDEX" val="160660"/>
  <p:tag name="KSO_WM_UNIT_TYPE" val="l_h_a"/>
  <p:tag name="KSO_WM_UNIT_INDEX" val="1_1_1"/>
  <p:tag name="KSO_WM_UNIT_ID" val="diagram160660_4*l_h_a*1_1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12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TEMPLATE_CATEGORY" val="diagram"/>
  <p:tag name="KSO_WM_TEMPLATE_INDEX" val="160660"/>
  <p:tag name="KSO_WM_UNIT_TYPE" val="l_i"/>
  <p:tag name="KSO_WM_UNIT_INDEX" val="1_2"/>
  <p:tag name="KSO_WM_UNIT_ID" val="diagram160660_4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MH" val="20151107205916"/>
  <p:tag name="MH_LIBRARY" val="GRAPHIC"/>
  <p:tag name="MH_TYPE" val="Other"/>
  <p:tag name="MH_ORDER" val="1"/>
</p:tagLst>
</file>

<file path=ppt/tags/tag40.xml><?xml version="1.0" encoding="utf-8"?>
<p:tagLst xmlns:p="http://schemas.openxmlformats.org/presentationml/2006/main">
  <p:tag name="KSO_WM_TEMPLATE_CATEGORY" val="diagram"/>
  <p:tag name="KSO_WM_TEMPLATE_INDEX" val="160660"/>
  <p:tag name="KSO_WM_UNIT_TYPE" val="l_h_a"/>
  <p:tag name="KSO_WM_UNIT_INDEX" val="1_2_1"/>
  <p:tag name="KSO_WM_UNIT_ID" val="diagram160660_4*l_h_a*1_2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12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1.xml><?xml version="1.0" encoding="utf-8"?>
<p:tagLst xmlns:p="http://schemas.openxmlformats.org/presentationml/2006/main">
  <p:tag name="KSO_WM_TEMPLATE_CATEGORY" val="diagram"/>
  <p:tag name="KSO_WM_TEMPLATE_INDEX" val="160660"/>
  <p:tag name="KSO_WM_UNIT_TYPE" val="l_i"/>
  <p:tag name="KSO_WM_UNIT_INDEX" val="1_3"/>
  <p:tag name="KSO_WM_UNIT_ID" val="diagram160660_4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160660"/>
  <p:tag name="KSO_WM_UNIT_TYPE" val="l_h_a"/>
  <p:tag name="KSO_WM_UNIT_INDEX" val="1_3_1"/>
  <p:tag name="KSO_WM_UNIT_ID" val="diagram160660_4*l_h_a*1_3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12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160660"/>
  <p:tag name="KSO_WM_UNIT_TYPE" val="l_i"/>
  <p:tag name="KSO_WM_UNIT_INDEX" val="1_4"/>
  <p:tag name="KSO_WM_UNIT_ID" val="diagram160660_4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44.xml><?xml version="1.0" encoding="utf-8"?>
<p:tagLst xmlns:p="http://schemas.openxmlformats.org/presentationml/2006/main">
  <p:tag name="KSO_WM_TEMPLATE_CATEGORY" val="diagram"/>
  <p:tag name="KSO_WM_TEMPLATE_INDEX" val="160660"/>
  <p:tag name="KSO_WM_UNIT_TYPE" val="l_h_a"/>
  <p:tag name="KSO_WM_UNIT_INDEX" val="1_4_1"/>
  <p:tag name="KSO_WM_UNIT_ID" val="diagram160660_4*l_h_a*1_4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12"/>
  <p:tag name="KSO_WM_TAG_VERSION" val="1.0"/>
  <p:tag name="KSO_WM_DIAGRAM_GROUP_CODE" val="l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5.xml><?xml version="1.0" encoding="utf-8"?>
<p:tagLst xmlns:p="http://schemas.openxmlformats.org/presentationml/2006/main">
  <p:tag name="KSO_WM_TEMPLATE_CATEGORY" val="diagram"/>
  <p:tag name="KSO_WM_TEMPLATE_INDEX" val="160660"/>
  <p:tag name="KSO_WM_UNIT_TYPE" val="l_i"/>
  <p:tag name="KSO_WM_UNIT_INDEX" val="1_5"/>
  <p:tag name="KSO_WM_UNIT_ID" val="diagram160660_4*l_i*1_5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46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47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48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49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.xml><?xml version="1.0" encoding="utf-8"?>
<p:tagLst xmlns:p="http://schemas.openxmlformats.org/presentationml/2006/main">
  <p:tag name="MH" val="20151107205916"/>
  <p:tag name="MH_LIBRARY" val="GRAPHIC"/>
  <p:tag name="MH_TYPE" val="Other"/>
  <p:tag name="MH_ORDER" val="2"/>
</p:tagLst>
</file>

<file path=ppt/tags/tag50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1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2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3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4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5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6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7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8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9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6.xml><?xml version="1.0" encoding="utf-8"?>
<p:tagLst xmlns:p="http://schemas.openxmlformats.org/presentationml/2006/main">
  <p:tag name="MH" val="20151107205916"/>
  <p:tag name="MH_LIBRARY" val="GRAPHIC"/>
  <p:tag name="MH_TYPE" val="Other"/>
  <p:tag name="MH_ORDER" val="3"/>
</p:tagLst>
</file>

<file path=ppt/tags/tag60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61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7.xml><?xml version="1.0" encoding="utf-8"?>
<p:tagLst xmlns:p="http://schemas.openxmlformats.org/presentationml/2006/main">
  <p:tag name="MH" val="20151107205916"/>
  <p:tag name="MH_LIBRARY" val="GRAPHIC"/>
  <p:tag name="MH_TYPE" val="SubTitle"/>
  <p:tag name="MH_ORDER" val="2"/>
</p:tagLst>
</file>

<file path=ppt/tags/tag8.xml><?xml version="1.0" encoding="utf-8"?>
<p:tagLst xmlns:p="http://schemas.openxmlformats.org/presentationml/2006/main">
  <p:tag name="MH" val="20151107205916"/>
  <p:tag name="MH_LIBRARY" val="GRAPHIC"/>
  <p:tag name="MH_TYPE" val="SubTitle"/>
  <p:tag name="MH_ORDER" val="2"/>
</p:tagLst>
</file>

<file path=ppt/tags/tag9.xml><?xml version="1.0" encoding="utf-8"?>
<p:tagLst xmlns:p="http://schemas.openxmlformats.org/presentationml/2006/main">
  <p:tag name="MH" val="20151107205916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自定义 113">
      <a:dk1>
        <a:sysClr val="windowText" lastClr="000000"/>
      </a:dk1>
      <a:lt1>
        <a:sysClr val="window" lastClr="FFFFFF"/>
      </a:lt1>
      <a:dk2>
        <a:srgbClr val="FFFFFF"/>
      </a:dk2>
      <a:lt2>
        <a:srgbClr val="EEECE1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C00000"/>
      </a:accent5>
      <a:accent6>
        <a:srgbClr val="C00000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4510</Words>
  <Application>WPS 演示</Application>
  <PresentationFormat>全屏显示(16:9)</PresentationFormat>
  <Paragraphs>426</Paragraphs>
  <Slides>37</Slides>
  <Notes>41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Wingdings</vt:lpstr>
      <vt:lpstr>楷体_GB2312</vt:lpstr>
      <vt:lpstr>Calibri</vt:lpstr>
      <vt:lpstr>Impact</vt:lpstr>
      <vt:lpstr>仿宋_GB2312</vt:lpstr>
      <vt:lpstr>Arial Unicode MS</vt:lpstr>
      <vt:lpstr>Aharoni</vt:lpstr>
      <vt:lpstr>新宋体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11ss</dc:title>
  <dc:creator>Michael</dc:creator>
  <cp:keywords>ppt</cp:keywords>
  <cp:lastModifiedBy>許願1380250585</cp:lastModifiedBy>
  <cp:revision>446</cp:revision>
  <dcterms:created xsi:type="dcterms:W3CDTF">2016-02-23T04:18:00Z</dcterms:created>
  <dcterms:modified xsi:type="dcterms:W3CDTF">2018-01-09T07:15:00Z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